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0" r:id="rId2"/>
  </p:sldMasterIdLst>
  <p:notesMasterIdLst>
    <p:notesMasterId r:id="rId33"/>
  </p:notesMasterIdLst>
  <p:handoutMasterIdLst>
    <p:handoutMasterId r:id="rId34"/>
  </p:handoutMasterIdLst>
  <p:sldIdLst>
    <p:sldId id="529" r:id="rId3"/>
    <p:sldId id="456" r:id="rId4"/>
    <p:sldId id="661" r:id="rId5"/>
    <p:sldId id="898" r:id="rId6"/>
    <p:sldId id="875" r:id="rId7"/>
    <p:sldId id="876" r:id="rId8"/>
    <p:sldId id="874" r:id="rId9"/>
    <p:sldId id="878" r:id="rId10"/>
    <p:sldId id="899" r:id="rId11"/>
    <p:sldId id="879" r:id="rId12"/>
    <p:sldId id="880" r:id="rId13"/>
    <p:sldId id="881" r:id="rId14"/>
    <p:sldId id="662" r:id="rId15"/>
    <p:sldId id="882" r:id="rId16"/>
    <p:sldId id="887" r:id="rId17"/>
    <p:sldId id="892" r:id="rId18"/>
    <p:sldId id="895" r:id="rId19"/>
    <p:sldId id="890" r:id="rId20"/>
    <p:sldId id="891" r:id="rId21"/>
    <p:sldId id="885" r:id="rId22"/>
    <p:sldId id="893" r:id="rId23"/>
    <p:sldId id="900" r:id="rId24"/>
    <p:sldId id="886" r:id="rId25"/>
    <p:sldId id="883" r:id="rId26"/>
    <p:sldId id="889" r:id="rId27"/>
    <p:sldId id="888" r:id="rId28"/>
    <p:sldId id="884" r:id="rId29"/>
    <p:sldId id="894" r:id="rId30"/>
    <p:sldId id="897" r:id="rId31"/>
    <p:sldId id="796" r:id="rId32"/>
  </p:sldIdLst>
  <p:sldSz cx="9144000" cy="6858000" type="screen4x3"/>
  <p:notesSz cx="7010400" cy="92964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7409E13-7650-4339-B9AF-89AE7C1A10B8}">
          <p14:sldIdLst>
            <p14:sldId id="529"/>
            <p14:sldId id="456"/>
            <p14:sldId id="661"/>
            <p14:sldId id="898"/>
            <p14:sldId id="875"/>
            <p14:sldId id="876"/>
            <p14:sldId id="874"/>
            <p14:sldId id="878"/>
            <p14:sldId id="899"/>
            <p14:sldId id="879"/>
            <p14:sldId id="880"/>
            <p14:sldId id="881"/>
            <p14:sldId id="662"/>
            <p14:sldId id="882"/>
            <p14:sldId id="887"/>
            <p14:sldId id="892"/>
            <p14:sldId id="895"/>
            <p14:sldId id="890"/>
            <p14:sldId id="891"/>
            <p14:sldId id="885"/>
            <p14:sldId id="893"/>
            <p14:sldId id="900"/>
            <p14:sldId id="886"/>
            <p14:sldId id="883"/>
            <p14:sldId id="889"/>
            <p14:sldId id="888"/>
            <p14:sldId id="884"/>
            <p14:sldId id="894"/>
            <p14:sldId id="897"/>
            <p14:sldId id="7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739"/>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4" autoAdjust="0"/>
    <p:restoredTop sz="94629" autoAdjust="0"/>
  </p:normalViewPr>
  <p:slideViewPr>
    <p:cSldViewPr>
      <p:cViewPr varScale="1">
        <p:scale>
          <a:sx n="152" d="100"/>
          <a:sy n="152" d="100"/>
        </p:scale>
        <p:origin x="19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6DC4984E-4A51-4F77-BE98-218E89109264}" type="datetimeFigureOut">
              <a:rPr lang="en-US" smtClean="0"/>
              <a:pPr/>
              <a:t>9/17/2023</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02271835-4DD6-473A-ACAD-839AC4893E89}" type="slidenum">
              <a:rPr lang="en-US" smtClean="0"/>
              <a:pPr/>
              <a:t>‹#›</a:t>
            </a:fld>
            <a:endParaRPr lang="en-US" dirty="0"/>
          </a:p>
        </p:txBody>
      </p:sp>
    </p:spTree>
    <p:extLst>
      <p:ext uri="{BB962C8B-B14F-4D97-AF65-F5344CB8AC3E}">
        <p14:creationId xmlns:p14="http://schemas.microsoft.com/office/powerpoint/2010/main" val="3159237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1" hangingPunct="1">
              <a:defRPr sz="1200"/>
            </a:lvl1pPr>
          </a:lstStyle>
          <a:p>
            <a:endParaRPr lang="en-US" dirty="0"/>
          </a:p>
        </p:txBody>
      </p:sp>
      <p:sp>
        <p:nvSpPr>
          <p:cNvPr id="118787"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1" hangingPunct="1">
              <a:defRPr sz="1200"/>
            </a:lvl1pPr>
          </a:lstStyle>
          <a:p>
            <a:endParaRPr lang="en-US" dirty="0"/>
          </a:p>
        </p:txBody>
      </p:sp>
      <p:sp>
        <p:nvSpPr>
          <p:cNvPr id="118788"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701041" y="4415790"/>
            <a:ext cx="560832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8790" name="Rectangle 6"/>
          <p:cNvSpPr>
            <a:spLocks noGrp="1" noChangeArrowheads="1"/>
          </p:cNvSpPr>
          <p:nvPr>
            <p:ph type="ftr" sz="quarter" idx="4"/>
          </p:nvPr>
        </p:nvSpPr>
        <p:spPr bwMode="auto">
          <a:xfrm>
            <a:off x="1" y="8829967"/>
            <a:ext cx="3037840"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1" hangingPunct="1">
              <a:defRPr sz="1200"/>
            </a:lvl1pPr>
          </a:lstStyle>
          <a:p>
            <a:endParaRPr lang="en-US" dirty="0"/>
          </a:p>
        </p:txBody>
      </p:sp>
      <p:sp>
        <p:nvSpPr>
          <p:cNvPr id="118791" name="Rectangle 7"/>
          <p:cNvSpPr>
            <a:spLocks noGrp="1" noChangeArrowheads="1"/>
          </p:cNvSpPr>
          <p:nvPr>
            <p:ph type="sldNum" sz="quarter" idx="5"/>
          </p:nvPr>
        </p:nvSpPr>
        <p:spPr bwMode="auto">
          <a:xfrm>
            <a:off x="3970939" y="8829967"/>
            <a:ext cx="3037840"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1" hangingPunct="1">
              <a:defRPr sz="1200"/>
            </a:lvl1pPr>
          </a:lstStyle>
          <a:p>
            <a:fld id="{C5BE83D4-3780-48A7-88CA-7B928F19192E}" type="slidenum">
              <a:rPr lang="en-US"/>
              <a:pPr/>
              <a:t>‹#›</a:t>
            </a:fld>
            <a:endParaRPr lang="en-US" dirty="0"/>
          </a:p>
        </p:txBody>
      </p:sp>
    </p:spTree>
    <p:extLst>
      <p:ext uri="{BB962C8B-B14F-4D97-AF65-F5344CB8AC3E}">
        <p14:creationId xmlns:p14="http://schemas.microsoft.com/office/powerpoint/2010/main" val="4374322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BE83D4-3780-48A7-88CA-7B928F19192E}" type="slidenum">
              <a:rPr lang="en-US" smtClean="0"/>
              <a:pPr/>
              <a:t>1</a:t>
            </a:fld>
            <a:endParaRPr lang="en-US" dirty="0"/>
          </a:p>
        </p:txBody>
      </p:sp>
    </p:spTree>
    <p:extLst>
      <p:ext uri="{BB962C8B-B14F-4D97-AF65-F5344CB8AC3E}">
        <p14:creationId xmlns:p14="http://schemas.microsoft.com/office/powerpoint/2010/main" val="175406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GDP Special Graph</a:t>
            </a:r>
          </a:p>
        </p:txBody>
      </p:sp>
      <p:sp>
        <p:nvSpPr>
          <p:cNvPr id="4" name="Slide Number Placeholder 3"/>
          <p:cNvSpPr>
            <a:spLocks noGrp="1"/>
          </p:cNvSpPr>
          <p:nvPr>
            <p:ph type="sldNum" sz="quarter" idx="10"/>
          </p:nvPr>
        </p:nvSpPr>
        <p:spPr/>
        <p:txBody>
          <a:bodyPr/>
          <a:lstStyle/>
          <a:p>
            <a:fld id="{C5BE83D4-3780-48A7-88CA-7B928F19192E}" type="slidenum">
              <a:rPr lang="en-US" smtClean="0"/>
              <a:pPr/>
              <a:t>13</a:t>
            </a:fld>
            <a:endParaRPr lang="en-US" dirty="0"/>
          </a:p>
        </p:txBody>
      </p:sp>
    </p:spTree>
    <p:extLst>
      <p:ext uri="{BB962C8B-B14F-4D97-AF65-F5344CB8AC3E}">
        <p14:creationId xmlns:p14="http://schemas.microsoft.com/office/powerpoint/2010/main" val="160870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BE83D4-3780-48A7-88CA-7B928F19192E}" type="slidenum">
              <a:rPr lang="en-US" smtClean="0"/>
              <a:pPr/>
              <a:t>2</a:t>
            </a:fld>
            <a:endParaRPr lang="en-US" dirty="0"/>
          </a:p>
        </p:txBody>
      </p:sp>
    </p:spTree>
    <p:extLst>
      <p:ext uri="{BB962C8B-B14F-4D97-AF65-F5344CB8AC3E}">
        <p14:creationId xmlns:p14="http://schemas.microsoft.com/office/powerpoint/2010/main" val="257313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BE83D4-3780-48A7-88CA-7B928F19192E}" type="slidenum">
              <a:rPr lang="en-US" smtClean="0"/>
              <a:pPr/>
              <a:t>3</a:t>
            </a:fld>
            <a:endParaRPr lang="en-US" dirty="0"/>
          </a:p>
        </p:txBody>
      </p:sp>
    </p:spTree>
    <p:extLst>
      <p:ext uri="{BB962C8B-B14F-4D97-AF65-F5344CB8AC3E}">
        <p14:creationId xmlns:p14="http://schemas.microsoft.com/office/powerpoint/2010/main" val="418101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BE83D4-3780-48A7-88CA-7B928F19192E}" type="slidenum">
              <a:rPr lang="en-US" smtClean="0"/>
              <a:pPr/>
              <a:t>5</a:t>
            </a:fld>
            <a:endParaRPr lang="en-US" dirty="0"/>
          </a:p>
        </p:txBody>
      </p:sp>
    </p:spTree>
    <p:extLst>
      <p:ext uri="{BB962C8B-B14F-4D97-AF65-F5344CB8AC3E}">
        <p14:creationId xmlns:p14="http://schemas.microsoft.com/office/powerpoint/2010/main" val="272002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BE83D4-3780-48A7-88CA-7B928F19192E}" type="slidenum">
              <a:rPr lang="en-US" smtClean="0"/>
              <a:pPr/>
              <a:t>6</a:t>
            </a:fld>
            <a:endParaRPr lang="en-US" dirty="0"/>
          </a:p>
        </p:txBody>
      </p:sp>
    </p:spTree>
    <p:extLst>
      <p:ext uri="{BB962C8B-B14F-4D97-AF65-F5344CB8AC3E}">
        <p14:creationId xmlns:p14="http://schemas.microsoft.com/office/powerpoint/2010/main" val="277787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BE83D4-3780-48A7-88CA-7B928F19192E}" type="slidenum">
              <a:rPr lang="en-US" smtClean="0"/>
              <a:pPr/>
              <a:t>7</a:t>
            </a:fld>
            <a:endParaRPr lang="en-US" dirty="0"/>
          </a:p>
        </p:txBody>
      </p:sp>
    </p:spTree>
    <p:extLst>
      <p:ext uri="{BB962C8B-B14F-4D97-AF65-F5344CB8AC3E}">
        <p14:creationId xmlns:p14="http://schemas.microsoft.com/office/powerpoint/2010/main" val="198341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BE83D4-3780-48A7-88CA-7B928F19192E}" type="slidenum">
              <a:rPr lang="en-US" smtClean="0"/>
              <a:pPr/>
              <a:t>8</a:t>
            </a:fld>
            <a:endParaRPr lang="en-US" dirty="0"/>
          </a:p>
        </p:txBody>
      </p:sp>
    </p:spTree>
    <p:extLst>
      <p:ext uri="{BB962C8B-B14F-4D97-AF65-F5344CB8AC3E}">
        <p14:creationId xmlns:p14="http://schemas.microsoft.com/office/powerpoint/2010/main" val="407621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ffectLst/>
              </a:rPr>
              <a:t>Oklahoma City continues to be an attractive location for companies looking to relocate or expand.  Currently, the Greater Oklahoma City Chamber economic development team is working 96 projects involving companies looking to locate or expand in the Oklahoma City area.</a:t>
            </a:r>
          </a:p>
          <a:p>
            <a:r>
              <a:rPr lang="en-US" b="1" dirty="0">
                <a:solidFill>
                  <a:srgbClr val="000000"/>
                </a:solidFill>
                <a:latin typeface="Calibri" panose="020F0502020204030204" pitchFamily="34" charset="0"/>
                <a:ea typeface="Times New Roman" panose="02020603050405020304" pitchFamily="18" charset="0"/>
              </a:rPr>
              <a:t>Those projects consist of:</a:t>
            </a:r>
            <a:endParaRPr lang="en-US" dirty="0">
              <a:effectLst/>
            </a:endParaRPr>
          </a:p>
          <a:p>
            <a:pPr marL="349688" indent="-349688" defTabSz="914352">
              <a:buFont typeface="Arial" panose="020B0604020202020204" pitchFamily="34" charset="0"/>
              <a:buChar char="•"/>
              <a:tabLst>
                <a:tab pos="466251" algn="l"/>
              </a:tabLst>
              <a:defRPr/>
            </a:pPr>
            <a:r>
              <a:rPr lang="en-US" sz="1100" dirty="0">
                <a:solidFill>
                  <a:srgbClr val="94B6D2">
                    <a:lumMod val="75000"/>
                  </a:srgbClr>
                </a:solidFill>
                <a:latin typeface="Century Gothic" panose="020B0502020202020204" pitchFamily="34" charset="0"/>
              </a:rPr>
              <a:t>35,000</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jobs</a:t>
            </a:r>
            <a:endParaRPr lang="en-US" dirty="0">
              <a:effectLst/>
              <a:cs typeface="Times New Roman" panose="02020603050405020304" pitchFamily="18" charset="0"/>
            </a:endParaRPr>
          </a:p>
          <a:p>
            <a:pPr marL="349688" indent="-349688" defTabSz="915114">
              <a:buFont typeface="Arial" panose="020B0604020202020204" pitchFamily="34" charset="0"/>
              <a:buChar char="•"/>
              <a:tabLst>
                <a:tab pos="466251" algn="l"/>
              </a:tabLst>
              <a:defRP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$32 billion in capital investment</a:t>
            </a:r>
          </a:p>
          <a:p>
            <a:pPr marL="349688" indent="-349688" defTabSz="915114">
              <a:buFont typeface="Arial" panose="020B0604020202020204" pitchFamily="34" charset="0"/>
              <a:buChar char="•"/>
              <a:tabLst>
                <a:tab pos="466251" algn="l"/>
              </a:tabLst>
              <a:defRP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$900 million in Payroll</a:t>
            </a:r>
          </a:p>
          <a:p>
            <a:pPr>
              <a:lnSpc>
                <a:spcPct val="107000"/>
              </a:lnSpc>
              <a:spcAft>
                <a:spcPts val="815"/>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000" dirty="0">
                <a:latin typeface="Calibri" panose="020F0502020204030204" pitchFamily="34" charset="0"/>
                <a:ea typeface="Calibri" panose="020F0502020204030204" pitchFamily="34" charset="0"/>
                <a:cs typeface="Times New Roman" panose="02020603050405020304" pitchFamily="18" charset="0"/>
              </a:rPr>
              <a:t>National site consultants are telling us that they have seen and expect to see a continual slowdown of office relocation projects over the next 5 years.  But, manufacturing projects are still strong, making up 60% of all the projects looking at Oklahoma City.  Companies are still looking at reshoring opportunities to bring back their supply chains to the United States.</a:t>
            </a:r>
            <a:endParaRPr lang="en-US" dirty="0"/>
          </a:p>
          <a:p>
            <a:endParaRPr lang="en-US" dirty="0"/>
          </a:p>
        </p:txBody>
      </p:sp>
      <p:sp>
        <p:nvSpPr>
          <p:cNvPr id="4" name="Slide Number Placeholder 3"/>
          <p:cNvSpPr>
            <a:spLocks noGrp="1"/>
          </p:cNvSpPr>
          <p:nvPr>
            <p:ph type="sldNum" sz="quarter" idx="5"/>
          </p:nvPr>
        </p:nvSpPr>
        <p:spPr/>
        <p:txBody>
          <a:bodyPr/>
          <a:lstStyle/>
          <a:p>
            <a:fld id="{AC08055D-4668-401C-AE4F-C425FCD47C5D}" type="slidenum">
              <a:rPr lang="en-US" smtClean="0"/>
              <a:t>9</a:t>
            </a:fld>
            <a:endParaRPr lang="en-US"/>
          </a:p>
        </p:txBody>
      </p:sp>
    </p:spTree>
    <p:extLst>
      <p:ext uri="{BB962C8B-B14F-4D97-AF65-F5344CB8AC3E}">
        <p14:creationId xmlns:p14="http://schemas.microsoft.com/office/powerpoint/2010/main" val="119814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BE83D4-3780-48A7-88CA-7B928F19192E}" type="slidenum">
              <a:rPr lang="en-US" smtClean="0"/>
              <a:pPr/>
              <a:t>10</a:t>
            </a:fld>
            <a:endParaRPr lang="en-US" dirty="0"/>
          </a:p>
        </p:txBody>
      </p:sp>
    </p:spTree>
    <p:extLst>
      <p:ext uri="{BB962C8B-B14F-4D97-AF65-F5344CB8AC3E}">
        <p14:creationId xmlns:p14="http://schemas.microsoft.com/office/powerpoint/2010/main" val="349311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8306" name="Group 2"/>
          <p:cNvGrpSpPr>
            <a:grpSpLocks/>
          </p:cNvGrpSpPr>
          <p:nvPr/>
        </p:nvGrpSpPr>
        <p:grpSpPr bwMode="auto">
          <a:xfrm>
            <a:off x="-6350" y="20638"/>
            <a:ext cx="9144000" cy="6858000"/>
            <a:chOff x="0" y="0"/>
            <a:chExt cx="5760" cy="4320"/>
          </a:xfrm>
        </p:grpSpPr>
        <p:sp>
          <p:nvSpPr>
            <p:cNvPr id="983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983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dirty="0"/>
            </a:p>
          </p:txBody>
        </p:sp>
      </p:grpSp>
      <p:sp>
        <p:nvSpPr>
          <p:cNvPr id="98309"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dirty="0"/>
          </a:p>
        </p:txBody>
      </p:sp>
      <p:grpSp>
        <p:nvGrpSpPr>
          <p:cNvPr id="98310" name="Group 6"/>
          <p:cNvGrpSpPr>
            <a:grpSpLocks/>
          </p:cNvGrpSpPr>
          <p:nvPr/>
        </p:nvGrpSpPr>
        <p:grpSpPr bwMode="auto">
          <a:xfrm>
            <a:off x="-1588" y="6034088"/>
            <a:ext cx="7845426" cy="850900"/>
            <a:chOff x="0" y="3792"/>
            <a:chExt cx="4942" cy="536"/>
          </a:xfrm>
        </p:grpSpPr>
        <p:sp>
          <p:nvSpPr>
            <p:cNvPr id="983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dirty="0"/>
            </a:p>
          </p:txBody>
        </p:sp>
        <p:grpSp>
          <p:nvGrpSpPr>
            <p:cNvPr id="98312" name="Group 8"/>
            <p:cNvGrpSpPr>
              <a:grpSpLocks/>
            </p:cNvGrpSpPr>
            <p:nvPr userDrawn="1"/>
          </p:nvGrpSpPr>
          <p:grpSpPr bwMode="auto">
            <a:xfrm>
              <a:off x="2486" y="3792"/>
              <a:ext cx="2456" cy="536"/>
              <a:chOff x="2486" y="3792"/>
              <a:chExt cx="2456" cy="536"/>
            </a:xfrm>
          </p:grpSpPr>
          <p:sp>
            <p:nvSpPr>
              <p:cNvPr id="98313"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dirty="0"/>
              </a:p>
            </p:txBody>
          </p:sp>
          <p:sp>
            <p:nvSpPr>
              <p:cNvPr id="983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dirty="0"/>
              </a:p>
            </p:txBody>
          </p:sp>
          <p:sp>
            <p:nvSpPr>
              <p:cNvPr id="983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dirty="0"/>
              </a:p>
            </p:txBody>
          </p:sp>
          <p:sp>
            <p:nvSpPr>
              <p:cNvPr id="983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dirty="0"/>
              </a:p>
            </p:txBody>
          </p:sp>
          <p:sp>
            <p:nvSpPr>
              <p:cNvPr id="983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dirty="0"/>
              </a:p>
            </p:txBody>
          </p:sp>
        </p:grpSp>
        <p:sp>
          <p:nvSpPr>
            <p:cNvPr id="983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dirty="0"/>
            </a:p>
          </p:txBody>
        </p:sp>
      </p:grpSp>
      <p:grpSp>
        <p:nvGrpSpPr>
          <p:cNvPr id="98319" name="Group 15"/>
          <p:cNvGrpSpPr>
            <a:grpSpLocks/>
          </p:cNvGrpSpPr>
          <p:nvPr/>
        </p:nvGrpSpPr>
        <p:grpSpPr bwMode="auto">
          <a:xfrm>
            <a:off x="627063" y="6021388"/>
            <a:ext cx="5684837" cy="849312"/>
            <a:chOff x="395" y="3793"/>
            <a:chExt cx="3581" cy="535"/>
          </a:xfrm>
        </p:grpSpPr>
        <p:sp>
          <p:nvSpPr>
            <p:cNvPr id="98320"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dirty="0"/>
            </a:p>
          </p:txBody>
        </p:sp>
        <p:sp>
          <p:nvSpPr>
            <p:cNvPr id="98321"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dirty="0"/>
            </a:p>
          </p:txBody>
        </p:sp>
        <p:sp>
          <p:nvSpPr>
            <p:cNvPr id="98322"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dirty="0"/>
            </a:p>
          </p:txBody>
        </p:sp>
        <p:sp>
          <p:nvSpPr>
            <p:cNvPr id="98323"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dirty="0"/>
            </a:p>
          </p:txBody>
        </p:sp>
        <p:sp>
          <p:nvSpPr>
            <p:cNvPr id="98324"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dirty="0"/>
            </a:p>
          </p:txBody>
        </p:sp>
        <p:sp>
          <p:nvSpPr>
            <p:cNvPr id="98325"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dirty="0"/>
            </a:p>
          </p:txBody>
        </p:sp>
      </p:grpSp>
      <p:sp>
        <p:nvSpPr>
          <p:cNvPr id="9832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9832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98328" name="Rectangle 24"/>
          <p:cNvSpPr>
            <a:spLocks noGrp="1" noChangeArrowheads="1"/>
          </p:cNvSpPr>
          <p:nvPr>
            <p:ph type="dt" sz="quarter" idx="2"/>
          </p:nvPr>
        </p:nvSpPr>
        <p:spPr/>
        <p:txBody>
          <a:bodyPr/>
          <a:lstStyle>
            <a:lvl1pPr>
              <a:defRPr/>
            </a:lvl1pPr>
          </a:lstStyle>
          <a:p>
            <a:endParaRPr lang="en-US" dirty="0"/>
          </a:p>
        </p:txBody>
      </p:sp>
      <p:sp>
        <p:nvSpPr>
          <p:cNvPr id="98329" name="Rectangle 25"/>
          <p:cNvSpPr>
            <a:spLocks noGrp="1" noChangeArrowheads="1"/>
          </p:cNvSpPr>
          <p:nvPr>
            <p:ph type="sldNum" sz="quarter" idx="4"/>
          </p:nvPr>
        </p:nvSpPr>
        <p:spPr/>
        <p:txBody>
          <a:bodyPr/>
          <a:lstStyle>
            <a:lvl1pPr>
              <a:defRPr/>
            </a:lvl1pPr>
          </a:lstStyle>
          <a:p>
            <a:fld id="{224E47AA-A0E3-486E-B07C-F6D4310EF323}" type="slidenum">
              <a:rPr lang="en-US"/>
              <a:pPr/>
              <a:t>‹#›</a:t>
            </a:fld>
            <a:endParaRPr lang="en-US" dirty="0"/>
          </a:p>
        </p:txBody>
      </p:sp>
      <p:sp>
        <p:nvSpPr>
          <p:cNvPr id="98330" name="Rectangle 26"/>
          <p:cNvSpPr>
            <a:spLocks noGrp="1" noChangeArrowheads="1"/>
          </p:cNvSpPr>
          <p:nvPr>
            <p:ph type="ftr" sz="quarter" idx="3"/>
          </p:nvPr>
        </p:nvSpPr>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9955EB4-3425-4F60-A294-5B1ECBC717E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254C4FB-70F1-4D8B-8B36-4B257E17B769}"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BFBD2-C994-4F2B-9F8D-58823D47A2BD}"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C8CD7-06B2-4927-8E04-C581CEFB60CD}" type="slidenum">
              <a:rPr lang="en-US" smtClean="0"/>
              <a:t>‹#›</a:t>
            </a:fld>
            <a:endParaRPr lang="en-US"/>
          </a:p>
        </p:txBody>
      </p:sp>
    </p:spTree>
    <p:extLst>
      <p:ext uri="{BB962C8B-B14F-4D97-AF65-F5344CB8AC3E}">
        <p14:creationId xmlns:p14="http://schemas.microsoft.com/office/powerpoint/2010/main" val="395933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C1B3F82-805F-453C-84A6-FA8EBE02149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34256B-D3BB-4ADC-8A1E-328943CA0859}"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8263070-B922-4490-9439-F6185677CF4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4C236E7-3BCC-4BAA-ABD1-F3362A19173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B8C9110-9C7A-41CA-B7EA-BCCA516D2F7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15F2141-AA06-426D-B52C-DD6244C8425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3719B7F-2E50-4354-99B4-C84D2430DD7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2A3D20D-A0F2-40DF-8541-C2B86754041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97282" name="Group 2"/>
          <p:cNvGrpSpPr>
            <a:grpSpLocks/>
          </p:cNvGrpSpPr>
          <p:nvPr/>
        </p:nvGrpSpPr>
        <p:grpSpPr bwMode="auto">
          <a:xfrm>
            <a:off x="0" y="0"/>
            <a:ext cx="9144000" cy="6858000"/>
            <a:chOff x="0" y="0"/>
            <a:chExt cx="5760" cy="4320"/>
          </a:xfrm>
        </p:grpSpPr>
        <p:sp>
          <p:nvSpPr>
            <p:cNvPr id="9728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9728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dirty="0"/>
            </a:p>
          </p:txBody>
        </p:sp>
      </p:grpSp>
      <p:sp>
        <p:nvSpPr>
          <p:cNvPr id="97285"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b="0" i="0" u="none" dirty="0"/>
          </a:p>
        </p:txBody>
      </p:sp>
      <p:grpSp>
        <p:nvGrpSpPr>
          <p:cNvPr id="97286" name="Group 6"/>
          <p:cNvGrpSpPr>
            <a:grpSpLocks/>
          </p:cNvGrpSpPr>
          <p:nvPr/>
        </p:nvGrpSpPr>
        <p:grpSpPr bwMode="auto">
          <a:xfrm>
            <a:off x="0" y="6019800"/>
            <a:ext cx="7848600" cy="857250"/>
            <a:chOff x="0" y="3792"/>
            <a:chExt cx="4944" cy="540"/>
          </a:xfrm>
        </p:grpSpPr>
        <p:sp>
          <p:nvSpPr>
            <p:cNvPr id="9728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dirty="0"/>
            </a:p>
          </p:txBody>
        </p:sp>
        <p:grpSp>
          <p:nvGrpSpPr>
            <p:cNvPr id="97288" name="Group 8"/>
            <p:cNvGrpSpPr>
              <a:grpSpLocks/>
            </p:cNvGrpSpPr>
            <p:nvPr userDrawn="1"/>
          </p:nvGrpSpPr>
          <p:grpSpPr bwMode="auto">
            <a:xfrm>
              <a:off x="2486" y="3792"/>
              <a:ext cx="2458" cy="540"/>
              <a:chOff x="2486" y="3792"/>
              <a:chExt cx="2458" cy="540"/>
            </a:xfrm>
          </p:grpSpPr>
          <p:sp>
            <p:nvSpPr>
              <p:cNvPr id="97289"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dirty="0"/>
              </a:p>
            </p:txBody>
          </p:sp>
          <p:sp>
            <p:nvSpPr>
              <p:cNvPr id="9729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dirty="0"/>
              </a:p>
            </p:txBody>
          </p:sp>
          <p:sp>
            <p:nvSpPr>
              <p:cNvPr id="9729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dirty="0"/>
              </a:p>
            </p:txBody>
          </p:sp>
          <p:sp>
            <p:nvSpPr>
              <p:cNvPr id="9729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dirty="0"/>
              </a:p>
            </p:txBody>
          </p:sp>
          <p:sp>
            <p:nvSpPr>
              <p:cNvPr id="9729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dirty="0"/>
              </a:p>
            </p:txBody>
          </p:sp>
        </p:grpSp>
        <p:sp>
          <p:nvSpPr>
            <p:cNvPr id="9729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dirty="0"/>
            </a:p>
          </p:txBody>
        </p:sp>
      </p:grpSp>
      <p:grpSp>
        <p:nvGrpSpPr>
          <p:cNvPr id="97295" name="Group 15"/>
          <p:cNvGrpSpPr>
            <a:grpSpLocks/>
          </p:cNvGrpSpPr>
          <p:nvPr/>
        </p:nvGrpSpPr>
        <p:grpSpPr bwMode="auto">
          <a:xfrm>
            <a:off x="627063" y="6021388"/>
            <a:ext cx="5684837" cy="849312"/>
            <a:chOff x="395" y="3793"/>
            <a:chExt cx="3581" cy="535"/>
          </a:xfrm>
        </p:grpSpPr>
        <p:sp>
          <p:nvSpPr>
            <p:cNvPr id="97296"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dirty="0"/>
            </a:p>
          </p:txBody>
        </p:sp>
        <p:sp>
          <p:nvSpPr>
            <p:cNvPr id="97297"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dirty="0"/>
            </a:p>
          </p:txBody>
        </p:sp>
        <p:sp>
          <p:nvSpPr>
            <p:cNvPr id="97298"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dirty="0"/>
            </a:p>
          </p:txBody>
        </p:sp>
        <p:sp>
          <p:nvSpPr>
            <p:cNvPr id="97299"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dirty="0"/>
            </a:p>
          </p:txBody>
        </p:sp>
        <p:sp>
          <p:nvSpPr>
            <p:cNvPr id="97300"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dirty="0"/>
            </a:p>
          </p:txBody>
        </p:sp>
        <p:sp>
          <p:nvSpPr>
            <p:cNvPr id="97301"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dirty="0"/>
            </a:p>
          </p:txBody>
        </p:sp>
      </p:grpSp>
      <p:sp>
        <p:nvSpPr>
          <p:cNvPr id="9730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730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730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dirty="0"/>
          </a:p>
        </p:txBody>
      </p:sp>
      <p:sp>
        <p:nvSpPr>
          <p:cNvPr id="9730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dirty="0"/>
          </a:p>
        </p:txBody>
      </p:sp>
      <p:sp>
        <p:nvSpPr>
          <p:cNvPr id="9730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A1ED52AE-6724-4231-888D-4250BBB771E4}"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Lst>
  <p:txStyles>
    <p:titleStyle>
      <a:lvl1pPr algn="ctr" rtl="0" fontAlgn="base">
        <a:spcBef>
          <a:spcPct val="0"/>
        </a:spcBef>
        <a:spcAft>
          <a:spcPct val="0"/>
        </a:spcAft>
        <a:defRPr sz="4400" b="0" i="0" u="none">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FBD2-C994-4F2B-9F8D-58823D47A2BD}" type="datetimeFigureOut">
              <a:rPr lang="en-US" smtClean="0"/>
              <a:t>9/17/2023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C8CD7-06B2-4927-8E04-C581CEFB60CD}" type="slidenum">
              <a:rPr lang="en-US" smtClean="0"/>
              <a:t>‹#›</a:t>
            </a:fld>
            <a:endParaRPr lang="en-US"/>
          </a:p>
        </p:txBody>
      </p:sp>
    </p:spTree>
    <p:extLst>
      <p:ext uri="{BB962C8B-B14F-4D97-AF65-F5344CB8AC3E}">
        <p14:creationId xmlns:p14="http://schemas.microsoft.com/office/powerpoint/2010/main" val="117387034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effectLst/>
                <a:latin typeface="Calibri" panose="020F0502020204030204" pitchFamily="34" charset="0"/>
                <a:ea typeface="Calibri" panose="020F0502020204030204" pitchFamily="34" charset="0"/>
              </a:rPr>
              <a:t>OKC’s Economic Advance to the Future</a:t>
            </a:r>
            <a:endParaRPr lang="en-US" dirty="0"/>
          </a:p>
        </p:txBody>
      </p:sp>
      <p:sp>
        <p:nvSpPr>
          <p:cNvPr id="3" name="Subtitle 2"/>
          <p:cNvSpPr>
            <a:spLocks noGrp="1"/>
          </p:cNvSpPr>
          <p:nvPr>
            <p:ph type="subTitle" sz="quarter" idx="1"/>
          </p:nvPr>
        </p:nvSpPr>
        <p:spPr/>
        <p:txBody>
          <a:bodyPr/>
          <a:lstStyle/>
          <a:p>
            <a:r>
              <a:rPr lang="en-US" dirty="0"/>
              <a:t>Presentation to the </a:t>
            </a:r>
          </a:p>
          <a:p>
            <a:r>
              <a:rPr lang="en-US" dirty="0"/>
              <a:t>Rotary Club of Oklahoma City</a:t>
            </a:r>
          </a:p>
          <a:p>
            <a:r>
              <a:rPr lang="en-US" dirty="0"/>
              <a:t>September 19,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500" b="1" dirty="0"/>
              <a:t>Are Fossil Fuels “Dead Money?”</a:t>
            </a:r>
            <a:endParaRPr lang="en-US" sz="3200" dirty="0"/>
          </a:p>
        </p:txBody>
      </p:sp>
      <p:sp>
        <p:nvSpPr>
          <p:cNvPr id="3" name="Content Placeholder 2"/>
          <p:cNvSpPr>
            <a:spLocks noGrp="1"/>
          </p:cNvSpPr>
          <p:nvPr>
            <p:ph idx="1"/>
          </p:nvPr>
        </p:nvSpPr>
        <p:spPr>
          <a:xfrm>
            <a:off x="457200" y="1219200"/>
            <a:ext cx="8229600" cy="1066800"/>
          </a:xfrm>
        </p:spPr>
        <p:txBody>
          <a:bodyPr>
            <a:noAutofit/>
          </a:bodyPr>
          <a:lstStyle/>
          <a:p>
            <a:r>
              <a:rPr lang="en-US" sz="2800" dirty="0"/>
              <a:t>Answer:  “No, but go ahead and pursue public policies to act so and see where that gets you!”</a:t>
            </a:r>
          </a:p>
        </p:txBody>
      </p:sp>
      <p:pic>
        <p:nvPicPr>
          <p:cNvPr id="5" name="Picture 4">
            <a:extLst>
              <a:ext uri="{FF2B5EF4-FFF2-40B4-BE49-F238E27FC236}">
                <a16:creationId xmlns:a16="http://schemas.microsoft.com/office/drawing/2014/main" id="{06C5883A-5BCC-A07A-45EB-A1A2B00FB531}"/>
              </a:ext>
            </a:extLst>
          </p:cNvPr>
          <p:cNvPicPr>
            <a:picLocks noChangeAspect="1"/>
          </p:cNvPicPr>
          <p:nvPr/>
        </p:nvPicPr>
        <p:blipFill>
          <a:blip r:embed="rId3"/>
          <a:stretch>
            <a:fillRect/>
          </a:stretch>
        </p:blipFill>
        <p:spPr>
          <a:xfrm>
            <a:off x="3388373" y="2295787"/>
            <a:ext cx="2367253" cy="3594316"/>
          </a:xfrm>
          <a:prstGeom prst="rect">
            <a:avLst/>
          </a:prstGeom>
        </p:spPr>
      </p:pic>
    </p:spTree>
    <p:extLst>
      <p:ext uri="{BB962C8B-B14F-4D97-AF65-F5344CB8AC3E}">
        <p14:creationId xmlns:p14="http://schemas.microsoft.com/office/powerpoint/2010/main" val="295339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978F4-DED7-5B01-4222-4F680AC25A76}"/>
              </a:ext>
            </a:extLst>
          </p:cNvPr>
          <p:cNvPicPr>
            <a:picLocks noChangeAspect="1"/>
          </p:cNvPicPr>
          <p:nvPr/>
        </p:nvPicPr>
        <p:blipFill>
          <a:blip r:embed="rId2"/>
          <a:stretch>
            <a:fillRect/>
          </a:stretch>
        </p:blipFill>
        <p:spPr>
          <a:xfrm>
            <a:off x="0" y="0"/>
            <a:ext cx="4615962" cy="3200400"/>
          </a:xfrm>
          <a:prstGeom prst="rect">
            <a:avLst/>
          </a:prstGeom>
        </p:spPr>
      </p:pic>
      <p:pic>
        <p:nvPicPr>
          <p:cNvPr id="5" name="Picture 4">
            <a:extLst>
              <a:ext uri="{FF2B5EF4-FFF2-40B4-BE49-F238E27FC236}">
                <a16:creationId xmlns:a16="http://schemas.microsoft.com/office/drawing/2014/main" id="{03BDFE94-34B0-0CFB-9C9D-5E03CAD99A68}"/>
              </a:ext>
            </a:extLst>
          </p:cNvPr>
          <p:cNvPicPr>
            <a:picLocks noChangeAspect="1"/>
          </p:cNvPicPr>
          <p:nvPr/>
        </p:nvPicPr>
        <p:blipFill>
          <a:blip r:embed="rId3"/>
          <a:stretch>
            <a:fillRect/>
          </a:stretch>
        </p:blipFill>
        <p:spPr>
          <a:xfrm>
            <a:off x="4569516" y="0"/>
            <a:ext cx="4574484" cy="3200400"/>
          </a:xfrm>
          <a:prstGeom prst="rect">
            <a:avLst/>
          </a:prstGeom>
        </p:spPr>
      </p:pic>
      <p:pic>
        <p:nvPicPr>
          <p:cNvPr id="7" name="Picture 6">
            <a:extLst>
              <a:ext uri="{FF2B5EF4-FFF2-40B4-BE49-F238E27FC236}">
                <a16:creationId xmlns:a16="http://schemas.microsoft.com/office/drawing/2014/main" id="{C64F1579-D731-E5A5-73AF-6CF39388D104}"/>
              </a:ext>
            </a:extLst>
          </p:cNvPr>
          <p:cNvPicPr>
            <a:picLocks noChangeAspect="1"/>
          </p:cNvPicPr>
          <p:nvPr/>
        </p:nvPicPr>
        <p:blipFill>
          <a:blip r:embed="rId4"/>
          <a:stretch>
            <a:fillRect/>
          </a:stretch>
        </p:blipFill>
        <p:spPr>
          <a:xfrm>
            <a:off x="15379" y="3200400"/>
            <a:ext cx="4492305" cy="3072907"/>
          </a:xfrm>
          <a:prstGeom prst="rect">
            <a:avLst/>
          </a:prstGeom>
        </p:spPr>
      </p:pic>
      <p:pic>
        <p:nvPicPr>
          <p:cNvPr id="9" name="Picture 8">
            <a:extLst>
              <a:ext uri="{FF2B5EF4-FFF2-40B4-BE49-F238E27FC236}">
                <a16:creationId xmlns:a16="http://schemas.microsoft.com/office/drawing/2014/main" id="{04E7A32F-BB23-87D3-4A14-F35A25FE981D}"/>
              </a:ext>
            </a:extLst>
          </p:cNvPr>
          <p:cNvPicPr>
            <a:picLocks noChangeAspect="1"/>
          </p:cNvPicPr>
          <p:nvPr/>
        </p:nvPicPr>
        <p:blipFill>
          <a:blip r:embed="rId5"/>
          <a:stretch>
            <a:fillRect/>
          </a:stretch>
        </p:blipFill>
        <p:spPr>
          <a:xfrm>
            <a:off x="4507685" y="3200400"/>
            <a:ext cx="4636315" cy="3079080"/>
          </a:xfrm>
          <a:prstGeom prst="rect">
            <a:avLst/>
          </a:prstGeom>
        </p:spPr>
      </p:pic>
      <p:sp>
        <p:nvSpPr>
          <p:cNvPr id="10" name="TextBox 9">
            <a:extLst>
              <a:ext uri="{FF2B5EF4-FFF2-40B4-BE49-F238E27FC236}">
                <a16:creationId xmlns:a16="http://schemas.microsoft.com/office/drawing/2014/main" id="{EF4F4F84-E73D-BA61-FB41-A7E5BE0C6B17}"/>
              </a:ext>
            </a:extLst>
          </p:cNvPr>
          <p:cNvSpPr txBox="1"/>
          <p:nvPr/>
        </p:nvSpPr>
        <p:spPr>
          <a:xfrm>
            <a:off x="381000" y="6477001"/>
            <a:ext cx="7467600" cy="338554"/>
          </a:xfrm>
          <a:prstGeom prst="rect">
            <a:avLst/>
          </a:prstGeom>
          <a:noFill/>
        </p:spPr>
        <p:txBody>
          <a:bodyPr wrap="square" rtlCol="0">
            <a:spAutoFit/>
          </a:bodyPr>
          <a:lstStyle/>
          <a:p>
            <a:r>
              <a:rPr lang="en-US" sz="1600" dirty="0"/>
              <a:t>Source:  Enterprise Products Partners Investor Deck, 5/2023</a:t>
            </a:r>
          </a:p>
        </p:txBody>
      </p:sp>
      <p:sp>
        <p:nvSpPr>
          <p:cNvPr id="11" name="Rectangle 10">
            <a:extLst>
              <a:ext uri="{FF2B5EF4-FFF2-40B4-BE49-F238E27FC236}">
                <a16:creationId xmlns:a16="http://schemas.microsoft.com/office/drawing/2014/main" id="{7C3AA272-EC83-B335-C5B6-534816FEAC06}"/>
              </a:ext>
            </a:extLst>
          </p:cNvPr>
          <p:cNvSpPr/>
          <p:nvPr/>
        </p:nvSpPr>
        <p:spPr bwMode="auto">
          <a:xfrm>
            <a:off x="4507684" y="4495800"/>
            <a:ext cx="123657" cy="152400"/>
          </a:xfrm>
          <a:prstGeom prst="rect">
            <a:avLst/>
          </a:prstGeom>
          <a:solidFill>
            <a:schemeClr val="tx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0538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A4244D-0818-8F09-FE10-CAD947C3640A}"/>
              </a:ext>
            </a:extLst>
          </p:cNvPr>
          <p:cNvSpPr/>
          <p:nvPr/>
        </p:nvSpPr>
        <p:spPr bwMode="auto">
          <a:xfrm>
            <a:off x="457200" y="6019800"/>
            <a:ext cx="7924800" cy="45720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BFE22D2E-915B-AC4E-D81A-6062D6113E60}"/>
              </a:ext>
            </a:extLst>
          </p:cNvPr>
          <p:cNvPicPr>
            <a:picLocks noChangeAspect="1"/>
          </p:cNvPicPr>
          <p:nvPr/>
        </p:nvPicPr>
        <p:blipFill>
          <a:blip r:embed="rId2"/>
          <a:stretch>
            <a:fillRect/>
          </a:stretch>
        </p:blipFill>
        <p:spPr>
          <a:xfrm>
            <a:off x="387135" y="381000"/>
            <a:ext cx="8369730" cy="5296172"/>
          </a:xfrm>
          <a:prstGeom prst="rect">
            <a:avLst/>
          </a:prstGeom>
        </p:spPr>
      </p:pic>
      <p:sp>
        <p:nvSpPr>
          <p:cNvPr id="4" name="TextBox 3">
            <a:extLst>
              <a:ext uri="{FF2B5EF4-FFF2-40B4-BE49-F238E27FC236}">
                <a16:creationId xmlns:a16="http://schemas.microsoft.com/office/drawing/2014/main" id="{00DEE782-419A-97B6-CD6A-F5D38FBADA31}"/>
              </a:ext>
            </a:extLst>
          </p:cNvPr>
          <p:cNvSpPr txBox="1"/>
          <p:nvPr/>
        </p:nvSpPr>
        <p:spPr>
          <a:xfrm>
            <a:off x="457200" y="6019800"/>
            <a:ext cx="7924800" cy="461665"/>
          </a:xfrm>
          <a:prstGeom prst="rect">
            <a:avLst/>
          </a:prstGeom>
          <a:noFill/>
        </p:spPr>
        <p:txBody>
          <a:bodyPr wrap="square" rtlCol="0">
            <a:spAutoFit/>
          </a:bodyPr>
          <a:lstStyle/>
          <a:p>
            <a:r>
              <a:rPr lang="en-US" sz="1200" b="0" i="0" dirty="0">
                <a:effectLst/>
                <a:latin typeface="Lato" panose="020F0502020204030203" pitchFamily="34" charset="0"/>
              </a:rPr>
              <a:t>Sources:  U.S. Energy Information Administration (EIA); Energy Institute Statistical Review of World Energy (2023); </a:t>
            </a:r>
            <a:r>
              <a:rPr lang="en-US" sz="1200" b="0" i="0" dirty="0" err="1">
                <a:effectLst/>
                <a:latin typeface="Lato" panose="020F0502020204030203" pitchFamily="34" charset="0"/>
              </a:rPr>
              <a:t>Gapminder</a:t>
            </a:r>
            <a:r>
              <a:rPr lang="en-US" sz="1200" b="0" i="0" dirty="0">
                <a:effectLst/>
                <a:latin typeface="Lato" panose="020F0502020204030203" pitchFamily="34" charset="0"/>
              </a:rPr>
              <a:t> (v7); United Nations, World Population Prospects (2022); HYDE (v3.2); </a:t>
            </a:r>
            <a:r>
              <a:rPr lang="en-US" sz="1200" b="0" i="0" dirty="0" err="1">
                <a:effectLst/>
                <a:latin typeface="Lato" panose="020F0502020204030203" pitchFamily="34" charset="0"/>
              </a:rPr>
              <a:t>Gapminder</a:t>
            </a:r>
            <a:r>
              <a:rPr lang="en-US" sz="1200" b="0" i="0" dirty="0">
                <a:effectLst/>
                <a:latin typeface="Lato" panose="020F0502020204030203" pitchFamily="34" charset="0"/>
              </a:rPr>
              <a:t> (Systema </a:t>
            </a:r>
            <a:r>
              <a:rPr lang="en-US" sz="1200" b="0" i="0" dirty="0" err="1">
                <a:effectLst/>
                <a:latin typeface="Lato" panose="020F0502020204030203" pitchFamily="34" charset="0"/>
              </a:rPr>
              <a:t>Globalis</a:t>
            </a:r>
            <a:r>
              <a:rPr lang="en-US" sz="1200" b="0" i="0" dirty="0">
                <a:effectLst/>
                <a:latin typeface="Lato" panose="020F0502020204030203" pitchFamily="34" charset="0"/>
              </a:rPr>
              <a:t>)</a:t>
            </a:r>
            <a:endParaRPr lang="en-US" sz="1200" dirty="0"/>
          </a:p>
        </p:txBody>
      </p:sp>
    </p:spTree>
    <p:extLst>
      <p:ext uri="{BB962C8B-B14F-4D97-AF65-F5344CB8AC3E}">
        <p14:creationId xmlns:p14="http://schemas.microsoft.com/office/powerpoint/2010/main" val="3426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52600" y="5553781"/>
            <a:ext cx="5638800" cy="369332"/>
          </a:xfrm>
          <a:prstGeom prst="rect">
            <a:avLst/>
          </a:prstGeom>
          <a:noFill/>
        </p:spPr>
        <p:txBody>
          <a:bodyPr wrap="square" rtlCol="0">
            <a:spAutoFit/>
          </a:bodyPr>
          <a:lstStyle/>
          <a:p>
            <a:pPr algn="ctr"/>
            <a:r>
              <a:rPr lang="en-US" dirty="0">
                <a:solidFill>
                  <a:schemeClr val="bg1"/>
                </a:solidFill>
              </a:rPr>
              <a:t>Recent Estimates place Q1 2013 at a 1.6% gain</a:t>
            </a:r>
          </a:p>
        </p:txBody>
      </p:sp>
      <p:pic>
        <p:nvPicPr>
          <p:cNvPr id="5" name="Picture 4">
            <a:extLst>
              <a:ext uri="{FF2B5EF4-FFF2-40B4-BE49-F238E27FC236}">
                <a16:creationId xmlns:a16="http://schemas.microsoft.com/office/drawing/2014/main" id="{CB6F9542-E1EF-9756-1143-88DA1AAA5B5C}"/>
              </a:ext>
            </a:extLst>
          </p:cNvPr>
          <p:cNvPicPr>
            <a:picLocks noChangeAspect="1"/>
          </p:cNvPicPr>
          <p:nvPr/>
        </p:nvPicPr>
        <p:blipFill>
          <a:blip r:embed="rId3"/>
          <a:stretch>
            <a:fillRect/>
          </a:stretch>
        </p:blipFill>
        <p:spPr>
          <a:xfrm>
            <a:off x="0" y="0"/>
            <a:ext cx="9144000" cy="6633042"/>
          </a:xfrm>
          <a:prstGeom prst="rect">
            <a:avLst/>
          </a:prstGeom>
        </p:spPr>
      </p:pic>
      <p:sp>
        <p:nvSpPr>
          <p:cNvPr id="6" name="TextBox 5">
            <a:extLst>
              <a:ext uri="{FF2B5EF4-FFF2-40B4-BE49-F238E27FC236}">
                <a16:creationId xmlns:a16="http://schemas.microsoft.com/office/drawing/2014/main" id="{46C5F279-827E-56FD-31DD-FC3FA90A4813}"/>
              </a:ext>
            </a:extLst>
          </p:cNvPr>
          <p:cNvSpPr txBox="1"/>
          <p:nvPr/>
        </p:nvSpPr>
        <p:spPr>
          <a:xfrm>
            <a:off x="4343400" y="3505200"/>
            <a:ext cx="4267200" cy="2554545"/>
          </a:xfrm>
          <a:prstGeom prst="rect">
            <a:avLst/>
          </a:prstGeom>
          <a:solidFill>
            <a:schemeClr val="bg1">
              <a:lumMod val="20000"/>
              <a:lumOff val="80000"/>
            </a:schemeClr>
          </a:solidFill>
        </p:spPr>
        <p:txBody>
          <a:bodyPr wrap="square" rtlCol="0">
            <a:spAutoFit/>
          </a:bodyPr>
          <a:lstStyle/>
          <a:p>
            <a:r>
              <a:rPr lang="en-US" sz="1600" dirty="0">
                <a:solidFill>
                  <a:schemeClr val="bg2"/>
                </a:solidFill>
              </a:rPr>
              <a:t>Primary energy consumption per capita is regressed on GDP per capita for 75 countries.  The model is in double-log form, enabling direct computation of the elasticity of consumption with respect to GDP</a:t>
            </a:r>
            <a:r>
              <a:rPr lang="en-US" sz="1600" baseline="-25000" dirty="0">
                <a:solidFill>
                  <a:schemeClr val="bg2"/>
                </a:solidFill>
              </a:rPr>
              <a:t>PC</a:t>
            </a:r>
            <a:r>
              <a:rPr lang="en-US" sz="1600" dirty="0">
                <a:solidFill>
                  <a:schemeClr val="bg2"/>
                </a:solidFill>
              </a:rPr>
              <a:t>. The estimated elasticity is 0.646, indicating that a 10% change in GDP</a:t>
            </a:r>
            <a:r>
              <a:rPr lang="en-US" sz="1600" baseline="-25000" dirty="0">
                <a:solidFill>
                  <a:schemeClr val="bg2"/>
                </a:solidFill>
              </a:rPr>
              <a:t>PC</a:t>
            </a:r>
            <a:r>
              <a:rPr lang="en-US" sz="1600" dirty="0">
                <a:solidFill>
                  <a:schemeClr val="bg2"/>
                </a:solidFill>
              </a:rPr>
              <a:t> is associated with about a 6.5% change in energy per capita consumption.  The model explains 2/3rds of the total variation.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38F6-D61E-747F-4D43-8A6E05BFBD0F}"/>
              </a:ext>
            </a:extLst>
          </p:cNvPr>
          <p:cNvSpPr>
            <a:spLocks noGrp="1"/>
          </p:cNvSpPr>
          <p:nvPr>
            <p:ph type="title"/>
          </p:nvPr>
        </p:nvSpPr>
        <p:spPr/>
        <p:txBody>
          <a:bodyPr/>
          <a:lstStyle/>
          <a:p>
            <a:r>
              <a:rPr lang="en-US" dirty="0"/>
              <a:t>Is a Recession Looming?</a:t>
            </a:r>
          </a:p>
        </p:txBody>
      </p:sp>
      <p:sp>
        <p:nvSpPr>
          <p:cNvPr id="3" name="Content Placeholder 2">
            <a:extLst>
              <a:ext uri="{FF2B5EF4-FFF2-40B4-BE49-F238E27FC236}">
                <a16:creationId xmlns:a16="http://schemas.microsoft.com/office/drawing/2014/main" id="{CF81B6A3-BDDC-1D44-8AEE-5DA9F536B10D}"/>
              </a:ext>
            </a:extLst>
          </p:cNvPr>
          <p:cNvSpPr>
            <a:spLocks noGrp="1"/>
          </p:cNvSpPr>
          <p:nvPr>
            <p:ph idx="1"/>
          </p:nvPr>
        </p:nvSpPr>
        <p:spPr/>
        <p:txBody>
          <a:bodyPr/>
          <a:lstStyle/>
          <a:p>
            <a:r>
              <a:rPr lang="en-US" dirty="0"/>
              <a:t>Let’s briefly examine:</a:t>
            </a:r>
          </a:p>
          <a:p>
            <a:pPr lvl="1"/>
            <a:r>
              <a:rPr lang="en-US" dirty="0"/>
              <a:t>Government spending</a:t>
            </a:r>
          </a:p>
          <a:p>
            <a:pPr lvl="1"/>
            <a:r>
              <a:rPr lang="en-US" dirty="0"/>
              <a:t>Inflation trends</a:t>
            </a:r>
          </a:p>
          <a:p>
            <a:pPr lvl="1"/>
            <a:r>
              <a:rPr lang="en-US" dirty="0"/>
              <a:t>Energy prices</a:t>
            </a:r>
          </a:p>
          <a:p>
            <a:pPr lvl="1"/>
            <a:r>
              <a:rPr lang="en-US" dirty="0"/>
              <a:t>Interest rates</a:t>
            </a:r>
          </a:p>
          <a:p>
            <a:pPr lvl="1"/>
            <a:r>
              <a:rPr lang="en-US" dirty="0"/>
              <a:t>Status of the consumer</a:t>
            </a:r>
          </a:p>
          <a:p>
            <a:pPr lvl="1"/>
            <a:r>
              <a:rPr lang="en-US" dirty="0"/>
              <a:t>Employment trends</a:t>
            </a:r>
          </a:p>
          <a:p>
            <a:pPr lvl="1"/>
            <a:r>
              <a:rPr lang="en-US" dirty="0"/>
              <a:t>Economic indicators</a:t>
            </a:r>
          </a:p>
        </p:txBody>
      </p:sp>
    </p:spTree>
    <p:extLst>
      <p:ext uri="{BB962C8B-B14F-4D97-AF65-F5344CB8AC3E}">
        <p14:creationId xmlns:p14="http://schemas.microsoft.com/office/powerpoint/2010/main" val="53484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E3C5-51A3-326B-15B8-0DC72DC9C31D}"/>
              </a:ext>
            </a:extLst>
          </p:cNvPr>
          <p:cNvSpPr>
            <a:spLocks noGrp="1"/>
          </p:cNvSpPr>
          <p:nvPr>
            <p:ph type="title"/>
          </p:nvPr>
        </p:nvSpPr>
        <p:spPr/>
        <p:txBody>
          <a:bodyPr/>
          <a:lstStyle/>
          <a:p>
            <a:r>
              <a:rPr lang="en-US" sz="3600" dirty="0"/>
              <a:t>Federal Deficit as Percentage of GDP</a:t>
            </a:r>
          </a:p>
        </p:txBody>
      </p:sp>
      <p:pic>
        <p:nvPicPr>
          <p:cNvPr id="4" name="Picture 3">
            <a:extLst>
              <a:ext uri="{FF2B5EF4-FFF2-40B4-BE49-F238E27FC236}">
                <a16:creationId xmlns:a16="http://schemas.microsoft.com/office/drawing/2014/main" id="{3ECAFDE0-AEC5-9D85-AE76-1E68F6614FB2}"/>
              </a:ext>
            </a:extLst>
          </p:cNvPr>
          <p:cNvPicPr>
            <a:picLocks noChangeAspect="1"/>
          </p:cNvPicPr>
          <p:nvPr/>
        </p:nvPicPr>
        <p:blipFill>
          <a:blip r:embed="rId2"/>
          <a:stretch>
            <a:fillRect/>
          </a:stretch>
        </p:blipFill>
        <p:spPr>
          <a:xfrm>
            <a:off x="1276350" y="1219200"/>
            <a:ext cx="6591300" cy="4778770"/>
          </a:xfrm>
          <a:prstGeom prst="rect">
            <a:avLst/>
          </a:prstGeom>
        </p:spPr>
      </p:pic>
      <p:sp>
        <p:nvSpPr>
          <p:cNvPr id="5" name="TextBox 4">
            <a:extLst>
              <a:ext uri="{FF2B5EF4-FFF2-40B4-BE49-F238E27FC236}">
                <a16:creationId xmlns:a16="http://schemas.microsoft.com/office/drawing/2014/main" id="{31937D9E-5D86-86FB-DD3D-CB6A7CA0C77A}"/>
              </a:ext>
            </a:extLst>
          </p:cNvPr>
          <p:cNvSpPr txBox="1"/>
          <p:nvPr/>
        </p:nvSpPr>
        <p:spPr>
          <a:xfrm>
            <a:off x="1257300" y="6477000"/>
            <a:ext cx="6667500" cy="381000"/>
          </a:xfrm>
          <a:prstGeom prst="rect">
            <a:avLst/>
          </a:prstGeom>
          <a:noFill/>
        </p:spPr>
        <p:txBody>
          <a:bodyPr wrap="square" rtlCol="0">
            <a:spAutoFit/>
          </a:bodyPr>
          <a:lstStyle/>
          <a:p>
            <a:r>
              <a:rPr lang="en-US" b="0" i="0" dirty="0">
                <a:effectLst/>
                <a:latin typeface="Lucida Sans" panose="020B0602030504020204" pitchFamily="34" charset="0"/>
              </a:rPr>
              <a:t>Source:  https://fred.stlouisfed.org/series/FYFSGDA188S</a:t>
            </a:r>
            <a:endParaRPr lang="en-US" dirty="0"/>
          </a:p>
        </p:txBody>
      </p:sp>
    </p:spTree>
    <p:extLst>
      <p:ext uri="{BB962C8B-B14F-4D97-AF65-F5344CB8AC3E}">
        <p14:creationId xmlns:p14="http://schemas.microsoft.com/office/powerpoint/2010/main" val="74204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534E-255E-953C-E498-5F6F094EE8C4}"/>
              </a:ext>
            </a:extLst>
          </p:cNvPr>
          <p:cNvSpPr>
            <a:spLocks noGrp="1"/>
          </p:cNvSpPr>
          <p:nvPr>
            <p:ph type="title"/>
          </p:nvPr>
        </p:nvSpPr>
        <p:spPr/>
        <p:txBody>
          <a:bodyPr/>
          <a:lstStyle/>
          <a:p>
            <a:r>
              <a:rPr lang="en-US" sz="3600" dirty="0"/>
              <a:t>CPI Headline Inflation: </a:t>
            </a:r>
            <a:r>
              <a:rPr lang="en-US" sz="3600" dirty="0" err="1"/>
              <a:t>Yr</a:t>
            </a:r>
            <a:r>
              <a:rPr lang="en-US" sz="3600" dirty="0"/>
              <a:t>/</a:t>
            </a:r>
            <a:r>
              <a:rPr lang="en-US" sz="3600" dirty="0" err="1"/>
              <a:t>Yr</a:t>
            </a:r>
            <a:r>
              <a:rPr lang="en-US" sz="3600" dirty="0"/>
              <a:t> % Change</a:t>
            </a:r>
          </a:p>
        </p:txBody>
      </p:sp>
      <p:pic>
        <p:nvPicPr>
          <p:cNvPr id="3" name="Picture 2">
            <a:extLst>
              <a:ext uri="{FF2B5EF4-FFF2-40B4-BE49-F238E27FC236}">
                <a16:creationId xmlns:a16="http://schemas.microsoft.com/office/drawing/2014/main" id="{AF59F657-B6B9-BF32-6683-4967FE1683A3}"/>
              </a:ext>
            </a:extLst>
          </p:cNvPr>
          <p:cNvPicPr>
            <a:picLocks noChangeAspect="1"/>
          </p:cNvPicPr>
          <p:nvPr/>
        </p:nvPicPr>
        <p:blipFill>
          <a:blip r:embed="rId2"/>
          <a:stretch>
            <a:fillRect/>
          </a:stretch>
        </p:blipFill>
        <p:spPr>
          <a:xfrm>
            <a:off x="1314450" y="1219200"/>
            <a:ext cx="6515100" cy="4726042"/>
          </a:xfrm>
          <a:prstGeom prst="rect">
            <a:avLst/>
          </a:prstGeom>
        </p:spPr>
      </p:pic>
    </p:spTree>
    <p:extLst>
      <p:ext uri="{BB962C8B-B14F-4D97-AF65-F5344CB8AC3E}">
        <p14:creationId xmlns:p14="http://schemas.microsoft.com/office/powerpoint/2010/main" val="392967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534E-255E-953C-E498-5F6F094EE8C4}"/>
              </a:ext>
            </a:extLst>
          </p:cNvPr>
          <p:cNvSpPr>
            <a:spLocks noGrp="1"/>
          </p:cNvSpPr>
          <p:nvPr>
            <p:ph type="title"/>
          </p:nvPr>
        </p:nvSpPr>
        <p:spPr/>
        <p:txBody>
          <a:bodyPr/>
          <a:lstStyle/>
          <a:p>
            <a:r>
              <a:rPr lang="en-US" sz="3600" dirty="0"/>
              <a:t>WTI:  West Texas Intermediate Crude</a:t>
            </a:r>
            <a:br>
              <a:rPr lang="en-US" sz="3600" dirty="0"/>
            </a:br>
            <a:r>
              <a:rPr lang="en-US" sz="1800" dirty="0"/>
              <a:t>Current Month Contract—Weekly High, Low, Close</a:t>
            </a:r>
            <a:endParaRPr lang="en-US" sz="3600" dirty="0"/>
          </a:p>
        </p:txBody>
      </p:sp>
      <p:pic>
        <p:nvPicPr>
          <p:cNvPr id="4" name="Picture 3">
            <a:extLst>
              <a:ext uri="{FF2B5EF4-FFF2-40B4-BE49-F238E27FC236}">
                <a16:creationId xmlns:a16="http://schemas.microsoft.com/office/drawing/2014/main" id="{5CFACD0B-946A-7E43-73D2-5AC82A8ED76D}"/>
              </a:ext>
            </a:extLst>
          </p:cNvPr>
          <p:cNvPicPr>
            <a:picLocks noChangeAspect="1"/>
          </p:cNvPicPr>
          <p:nvPr/>
        </p:nvPicPr>
        <p:blipFill>
          <a:blip r:embed="rId2"/>
          <a:stretch>
            <a:fillRect/>
          </a:stretch>
        </p:blipFill>
        <p:spPr>
          <a:xfrm>
            <a:off x="1333500" y="1295400"/>
            <a:ext cx="6477000" cy="4701856"/>
          </a:xfrm>
          <a:prstGeom prst="rect">
            <a:avLst/>
          </a:prstGeom>
        </p:spPr>
      </p:pic>
    </p:spTree>
    <p:extLst>
      <p:ext uri="{BB962C8B-B14F-4D97-AF65-F5344CB8AC3E}">
        <p14:creationId xmlns:p14="http://schemas.microsoft.com/office/powerpoint/2010/main" val="111321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1A3B-7A00-806D-6AE4-A0C9E37CF8E6}"/>
              </a:ext>
            </a:extLst>
          </p:cNvPr>
          <p:cNvSpPr>
            <a:spLocks noGrp="1"/>
          </p:cNvSpPr>
          <p:nvPr>
            <p:ph type="title"/>
          </p:nvPr>
        </p:nvSpPr>
        <p:spPr/>
        <p:txBody>
          <a:bodyPr/>
          <a:lstStyle/>
          <a:p>
            <a:r>
              <a:rPr lang="en-US" sz="3600" dirty="0"/>
              <a:t>US Treasury Yields: 1977-2023</a:t>
            </a:r>
            <a:endParaRPr lang="en-US" dirty="0"/>
          </a:p>
        </p:txBody>
      </p:sp>
      <p:grpSp>
        <p:nvGrpSpPr>
          <p:cNvPr id="5" name="Group 4">
            <a:extLst>
              <a:ext uri="{FF2B5EF4-FFF2-40B4-BE49-F238E27FC236}">
                <a16:creationId xmlns:a16="http://schemas.microsoft.com/office/drawing/2014/main" id="{AFA7266A-C7F0-6763-5209-4B14FC4BDE78}"/>
              </a:ext>
            </a:extLst>
          </p:cNvPr>
          <p:cNvGrpSpPr/>
          <p:nvPr/>
        </p:nvGrpSpPr>
        <p:grpSpPr>
          <a:xfrm>
            <a:off x="1106821" y="1143000"/>
            <a:ext cx="6930358" cy="5028735"/>
            <a:chOff x="1106821" y="1143000"/>
            <a:chExt cx="6930358" cy="5028735"/>
          </a:xfrm>
        </p:grpSpPr>
        <p:pic>
          <p:nvPicPr>
            <p:cNvPr id="3" name="Picture 2">
              <a:extLst>
                <a:ext uri="{FF2B5EF4-FFF2-40B4-BE49-F238E27FC236}">
                  <a16:creationId xmlns:a16="http://schemas.microsoft.com/office/drawing/2014/main" id="{8E245E79-AAA1-B33C-41EF-DE117FDBF31D}"/>
                </a:ext>
              </a:extLst>
            </p:cNvPr>
            <p:cNvPicPr>
              <a:picLocks noChangeAspect="1"/>
            </p:cNvPicPr>
            <p:nvPr/>
          </p:nvPicPr>
          <p:blipFill>
            <a:blip r:embed="rId2"/>
            <a:stretch>
              <a:fillRect/>
            </a:stretch>
          </p:blipFill>
          <p:spPr>
            <a:xfrm>
              <a:off x="1106821" y="1143000"/>
              <a:ext cx="6930358" cy="5028735"/>
            </a:xfrm>
            <a:prstGeom prst="rect">
              <a:avLst/>
            </a:prstGeom>
          </p:spPr>
        </p:pic>
        <p:sp>
          <p:nvSpPr>
            <p:cNvPr id="4" name="Rectangle 3">
              <a:extLst>
                <a:ext uri="{FF2B5EF4-FFF2-40B4-BE49-F238E27FC236}">
                  <a16:creationId xmlns:a16="http://schemas.microsoft.com/office/drawing/2014/main" id="{948957C4-42F1-9244-F83D-C8CB20294E0A}"/>
                </a:ext>
              </a:extLst>
            </p:cNvPr>
            <p:cNvSpPr/>
            <p:nvPr/>
          </p:nvSpPr>
          <p:spPr bwMode="auto">
            <a:xfrm>
              <a:off x="2971800" y="1257300"/>
              <a:ext cx="3352800" cy="228600"/>
            </a:xfrm>
            <a:prstGeom prst="rect">
              <a:avLst/>
            </a:prstGeom>
            <a:solidFill>
              <a:schemeClr val="tx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82492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6DB9-F000-7B4C-83E4-5ECE40AC1D07}"/>
              </a:ext>
            </a:extLst>
          </p:cNvPr>
          <p:cNvSpPr>
            <a:spLocks noGrp="1"/>
          </p:cNvSpPr>
          <p:nvPr>
            <p:ph type="title"/>
          </p:nvPr>
        </p:nvSpPr>
        <p:spPr/>
        <p:txBody>
          <a:bodyPr/>
          <a:lstStyle/>
          <a:p>
            <a:r>
              <a:rPr lang="en-US" sz="3600" dirty="0"/>
              <a:t>10 Year US Treasury – Fed Funds</a:t>
            </a:r>
          </a:p>
        </p:txBody>
      </p:sp>
      <p:grpSp>
        <p:nvGrpSpPr>
          <p:cNvPr id="5" name="Group 4">
            <a:extLst>
              <a:ext uri="{FF2B5EF4-FFF2-40B4-BE49-F238E27FC236}">
                <a16:creationId xmlns:a16="http://schemas.microsoft.com/office/drawing/2014/main" id="{EE45C181-D4B8-3D49-C0D0-B4A381FF9EA0}"/>
              </a:ext>
            </a:extLst>
          </p:cNvPr>
          <p:cNvGrpSpPr/>
          <p:nvPr/>
        </p:nvGrpSpPr>
        <p:grpSpPr>
          <a:xfrm>
            <a:off x="990600" y="1143000"/>
            <a:ext cx="7086600" cy="5142106"/>
            <a:chOff x="914400" y="1371600"/>
            <a:chExt cx="7086600" cy="5142106"/>
          </a:xfrm>
        </p:grpSpPr>
        <p:pic>
          <p:nvPicPr>
            <p:cNvPr id="3" name="Picture 2">
              <a:extLst>
                <a:ext uri="{FF2B5EF4-FFF2-40B4-BE49-F238E27FC236}">
                  <a16:creationId xmlns:a16="http://schemas.microsoft.com/office/drawing/2014/main" id="{CA9BE419-B2EA-013C-76DA-EF36BD595811}"/>
                </a:ext>
              </a:extLst>
            </p:cNvPr>
            <p:cNvPicPr>
              <a:picLocks noChangeAspect="1"/>
            </p:cNvPicPr>
            <p:nvPr/>
          </p:nvPicPr>
          <p:blipFill>
            <a:blip r:embed="rId2"/>
            <a:stretch>
              <a:fillRect/>
            </a:stretch>
          </p:blipFill>
          <p:spPr>
            <a:xfrm>
              <a:off x="914400" y="1371600"/>
              <a:ext cx="7086600" cy="5142106"/>
            </a:xfrm>
            <a:prstGeom prst="rect">
              <a:avLst/>
            </a:prstGeom>
          </p:spPr>
        </p:pic>
        <p:sp>
          <p:nvSpPr>
            <p:cNvPr id="4" name="Rectangle 3">
              <a:extLst>
                <a:ext uri="{FF2B5EF4-FFF2-40B4-BE49-F238E27FC236}">
                  <a16:creationId xmlns:a16="http://schemas.microsoft.com/office/drawing/2014/main" id="{623E017D-F0D8-920F-FE7A-C0E1A3675748}"/>
                </a:ext>
              </a:extLst>
            </p:cNvPr>
            <p:cNvSpPr/>
            <p:nvPr/>
          </p:nvSpPr>
          <p:spPr bwMode="auto">
            <a:xfrm>
              <a:off x="1676400" y="1447800"/>
              <a:ext cx="5638800" cy="228600"/>
            </a:xfrm>
            <a:prstGeom prst="rect">
              <a:avLst/>
            </a:prstGeom>
            <a:solidFill>
              <a:schemeClr val="tx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06108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b="1" dirty="0"/>
              <a:t>OKC Presentation Components</a:t>
            </a:r>
            <a:endParaRPr lang="en-US" sz="3600" dirty="0"/>
          </a:p>
        </p:txBody>
      </p:sp>
      <p:sp>
        <p:nvSpPr>
          <p:cNvPr id="3" name="Content Placeholder 2"/>
          <p:cNvSpPr>
            <a:spLocks noGrp="1"/>
          </p:cNvSpPr>
          <p:nvPr>
            <p:ph idx="1"/>
          </p:nvPr>
        </p:nvSpPr>
        <p:spPr>
          <a:xfrm>
            <a:off x="457200" y="1219200"/>
            <a:ext cx="8229600" cy="4648200"/>
          </a:xfrm>
        </p:spPr>
        <p:txBody>
          <a:bodyPr>
            <a:noAutofit/>
          </a:bodyPr>
          <a:lstStyle/>
          <a:p>
            <a:r>
              <a:rPr lang="en-US" sz="2800" dirty="0"/>
              <a:t>“Where have we come from?”</a:t>
            </a:r>
          </a:p>
          <a:p>
            <a:pPr lvl="1"/>
            <a:r>
              <a:rPr lang="en-US" sz="2400" dirty="0"/>
              <a:t>A Celebration of MAPS</a:t>
            </a:r>
            <a:endParaRPr lang="en-US" sz="1400" dirty="0"/>
          </a:p>
          <a:p>
            <a:r>
              <a:rPr lang="en-US" sz="2800" dirty="0"/>
              <a:t>“Did this placemaking make a difference?”</a:t>
            </a:r>
          </a:p>
          <a:p>
            <a:pPr lvl="1"/>
            <a:r>
              <a:rPr lang="en-US" sz="2400" dirty="0"/>
              <a:t>Brief examination of differential regional economic gains</a:t>
            </a:r>
          </a:p>
          <a:p>
            <a:r>
              <a:rPr lang="en-US" sz="2800" dirty="0"/>
              <a:t>“Where are we going?”</a:t>
            </a:r>
          </a:p>
          <a:p>
            <a:pPr lvl="1"/>
            <a:r>
              <a:rPr lang="en-US" sz="2400" dirty="0"/>
              <a:t>OKC’s Economic Base</a:t>
            </a:r>
          </a:p>
          <a:p>
            <a:pPr lvl="1"/>
            <a:r>
              <a:rPr lang="en-US" sz="2400" dirty="0"/>
              <a:t>National/international macro economic factors</a:t>
            </a:r>
          </a:p>
          <a:p>
            <a:r>
              <a:rPr lang="en-US" sz="2800" dirty="0"/>
              <a:t>“Where does our future emphasis need to be?”</a:t>
            </a:r>
          </a:p>
          <a:p>
            <a:pPr lvl="1"/>
            <a:r>
              <a:rPr lang="en-US" sz="2400" dirty="0"/>
              <a:t>Education and workforce development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6F7E-5943-B792-AA03-5EC5E0A111E3}"/>
              </a:ext>
            </a:extLst>
          </p:cNvPr>
          <p:cNvSpPr>
            <a:spLocks noGrp="1"/>
          </p:cNvSpPr>
          <p:nvPr>
            <p:ph type="title"/>
          </p:nvPr>
        </p:nvSpPr>
        <p:spPr/>
        <p:txBody>
          <a:bodyPr/>
          <a:lstStyle/>
          <a:p>
            <a:r>
              <a:rPr lang="en-US" sz="3600" dirty="0"/>
              <a:t>Housing Price Indices</a:t>
            </a:r>
          </a:p>
        </p:txBody>
      </p:sp>
      <p:pic>
        <p:nvPicPr>
          <p:cNvPr id="5" name="Picture 4">
            <a:extLst>
              <a:ext uri="{FF2B5EF4-FFF2-40B4-BE49-F238E27FC236}">
                <a16:creationId xmlns:a16="http://schemas.microsoft.com/office/drawing/2014/main" id="{E41B4D80-F0BE-F95C-E0E7-E7A10ED5FE1E}"/>
              </a:ext>
            </a:extLst>
          </p:cNvPr>
          <p:cNvPicPr>
            <a:picLocks noChangeAspect="1"/>
          </p:cNvPicPr>
          <p:nvPr/>
        </p:nvPicPr>
        <p:blipFill>
          <a:blip r:embed="rId2"/>
          <a:stretch>
            <a:fillRect/>
          </a:stretch>
        </p:blipFill>
        <p:spPr>
          <a:xfrm>
            <a:off x="1066800" y="1143000"/>
            <a:ext cx="7010400" cy="4837586"/>
          </a:xfrm>
          <a:prstGeom prst="rect">
            <a:avLst/>
          </a:prstGeom>
        </p:spPr>
      </p:pic>
    </p:spTree>
    <p:extLst>
      <p:ext uri="{BB962C8B-B14F-4D97-AF65-F5344CB8AC3E}">
        <p14:creationId xmlns:p14="http://schemas.microsoft.com/office/powerpoint/2010/main" val="225512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3B8D-C3AA-A726-C6DE-EFB5BCB14D85}"/>
              </a:ext>
            </a:extLst>
          </p:cNvPr>
          <p:cNvSpPr>
            <a:spLocks noGrp="1"/>
          </p:cNvSpPr>
          <p:nvPr>
            <p:ph type="title"/>
          </p:nvPr>
        </p:nvSpPr>
        <p:spPr/>
        <p:txBody>
          <a:bodyPr/>
          <a:lstStyle/>
          <a:p>
            <a:r>
              <a:rPr lang="en-US" sz="3600" dirty="0"/>
              <a:t>Rent Measures Coming Down</a:t>
            </a:r>
          </a:p>
        </p:txBody>
      </p:sp>
      <p:pic>
        <p:nvPicPr>
          <p:cNvPr id="5" name="Picture 4">
            <a:extLst>
              <a:ext uri="{FF2B5EF4-FFF2-40B4-BE49-F238E27FC236}">
                <a16:creationId xmlns:a16="http://schemas.microsoft.com/office/drawing/2014/main" id="{FF4B410F-40DE-5900-8016-C6572789E8C9}"/>
              </a:ext>
            </a:extLst>
          </p:cNvPr>
          <p:cNvPicPr>
            <a:picLocks noChangeAspect="1"/>
          </p:cNvPicPr>
          <p:nvPr/>
        </p:nvPicPr>
        <p:blipFill>
          <a:blip r:embed="rId2"/>
          <a:stretch>
            <a:fillRect/>
          </a:stretch>
        </p:blipFill>
        <p:spPr>
          <a:xfrm>
            <a:off x="432033" y="1219200"/>
            <a:ext cx="8287759" cy="4756205"/>
          </a:xfrm>
          <a:prstGeom prst="rect">
            <a:avLst/>
          </a:prstGeom>
        </p:spPr>
      </p:pic>
    </p:spTree>
    <p:extLst>
      <p:ext uri="{BB962C8B-B14F-4D97-AF65-F5344CB8AC3E}">
        <p14:creationId xmlns:p14="http://schemas.microsoft.com/office/powerpoint/2010/main" val="1183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6F7E-5943-B792-AA03-5EC5E0A111E3}"/>
              </a:ext>
            </a:extLst>
          </p:cNvPr>
          <p:cNvSpPr>
            <a:spLocks noGrp="1"/>
          </p:cNvSpPr>
          <p:nvPr>
            <p:ph type="title"/>
          </p:nvPr>
        </p:nvSpPr>
        <p:spPr/>
        <p:txBody>
          <a:bodyPr/>
          <a:lstStyle/>
          <a:p>
            <a:r>
              <a:rPr lang="en-US" sz="3600" dirty="0"/>
              <a:t>Household Sector Debt</a:t>
            </a:r>
          </a:p>
        </p:txBody>
      </p:sp>
      <p:pic>
        <p:nvPicPr>
          <p:cNvPr id="4" name="Picture 3">
            <a:extLst>
              <a:ext uri="{FF2B5EF4-FFF2-40B4-BE49-F238E27FC236}">
                <a16:creationId xmlns:a16="http://schemas.microsoft.com/office/drawing/2014/main" id="{FE18DAFE-941F-4EEB-5A9A-30B0E33E82C4}"/>
              </a:ext>
            </a:extLst>
          </p:cNvPr>
          <p:cNvPicPr>
            <a:picLocks noChangeAspect="1"/>
          </p:cNvPicPr>
          <p:nvPr/>
        </p:nvPicPr>
        <p:blipFill>
          <a:blip r:embed="rId2"/>
          <a:stretch>
            <a:fillRect/>
          </a:stretch>
        </p:blipFill>
        <p:spPr>
          <a:xfrm>
            <a:off x="914400" y="1143000"/>
            <a:ext cx="7543800" cy="4771799"/>
          </a:xfrm>
          <a:prstGeom prst="rect">
            <a:avLst/>
          </a:prstGeom>
        </p:spPr>
      </p:pic>
    </p:spTree>
    <p:extLst>
      <p:ext uri="{BB962C8B-B14F-4D97-AF65-F5344CB8AC3E}">
        <p14:creationId xmlns:p14="http://schemas.microsoft.com/office/powerpoint/2010/main" val="162012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9B35-A68E-49F5-94C7-7EB57A6028DD}"/>
              </a:ext>
            </a:extLst>
          </p:cNvPr>
          <p:cNvSpPr>
            <a:spLocks noGrp="1"/>
          </p:cNvSpPr>
          <p:nvPr>
            <p:ph type="title"/>
          </p:nvPr>
        </p:nvSpPr>
        <p:spPr/>
        <p:txBody>
          <a:bodyPr/>
          <a:lstStyle/>
          <a:p>
            <a:r>
              <a:rPr lang="en-US" sz="3600" dirty="0"/>
              <a:t>Mortgage Purchase Applications</a:t>
            </a:r>
          </a:p>
        </p:txBody>
      </p:sp>
      <p:pic>
        <p:nvPicPr>
          <p:cNvPr id="4" name="Picture 3">
            <a:extLst>
              <a:ext uri="{FF2B5EF4-FFF2-40B4-BE49-F238E27FC236}">
                <a16:creationId xmlns:a16="http://schemas.microsoft.com/office/drawing/2014/main" id="{81435CB9-8BED-894F-232A-CC97EA8AE083}"/>
              </a:ext>
            </a:extLst>
          </p:cNvPr>
          <p:cNvPicPr>
            <a:picLocks noChangeAspect="1"/>
          </p:cNvPicPr>
          <p:nvPr/>
        </p:nvPicPr>
        <p:blipFill>
          <a:blip r:embed="rId2"/>
          <a:stretch>
            <a:fillRect/>
          </a:stretch>
        </p:blipFill>
        <p:spPr>
          <a:xfrm>
            <a:off x="838200" y="1295400"/>
            <a:ext cx="7620000" cy="4699000"/>
          </a:xfrm>
          <a:prstGeom prst="rect">
            <a:avLst/>
          </a:prstGeom>
        </p:spPr>
      </p:pic>
      <p:sp>
        <p:nvSpPr>
          <p:cNvPr id="5" name="TextBox 4">
            <a:extLst>
              <a:ext uri="{FF2B5EF4-FFF2-40B4-BE49-F238E27FC236}">
                <a16:creationId xmlns:a16="http://schemas.microsoft.com/office/drawing/2014/main" id="{295D42E6-DEE9-ACA8-B697-E42AD943E2FC}"/>
              </a:ext>
            </a:extLst>
          </p:cNvPr>
          <p:cNvSpPr txBox="1"/>
          <p:nvPr/>
        </p:nvSpPr>
        <p:spPr>
          <a:xfrm>
            <a:off x="1066800" y="6477000"/>
            <a:ext cx="4876800" cy="369332"/>
          </a:xfrm>
          <a:prstGeom prst="rect">
            <a:avLst/>
          </a:prstGeom>
          <a:noFill/>
        </p:spPr>
        <p:txBody>
          <a:bodyPr wrap="square" rtlCol="0">
            <a:spAutoFit/>
          </a:bodyPr>
          <a:lstStyle/>
          <a:p>
            <a:r>
              <a:rPr lang="en-US" dirty="0"/>
              <a:t>Source: calculatedriskblog.com</a:t>
            </a:r>
          </a:p>
        </p:txBody>
      </p:sp>
    </p:spTree>
    <p:extLst>
      <p:ext uri="{BB962C8B-B14F-4D97-AF65-F5344CB8AC3E}">
        <p14:creationId xmlns:p14="http://schemas.microsoft.com/office/powerpoint/2010/main" val="4072695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0AEB-08A1-8CDC-4975-3B3AEE129C44}"/>
              </a:ext>
            </a:extLst>
          </p:cNvPr>
          <p:cNvSpPr>
            <a:spLocks noGrp="1"/>
          </p:cNvSpPr>
          <p:nvPr>
            <p:ph type="title"/>
          </p:nvPr>
        </p:nvSpPr>
        <p:spPr/>
        <p:txBody>
          <a:bodyPr/>
          <a:lstStyle/>
          <a:p>
            <a:r>
              <a:rPr lang="en-US" sz="3600" dirty="0"/>
              <a:t>Pandemic-Era Excess Savings Drawdown</a:t>
            </a:r>
          </a:p>
        </p:txBody>
      </p:sp>
      <p:pic>
        <p:nvPicPr>
          <p:cNvPr id="4" name="Picture 3">
            <a:extLst>
              <a:ext uri="{FF2B5EF4-FFF2-40B4-BE49-F238E27FC236}">
                <a16:creationId xmlns:a16="http://schemas.microsoft.com/office/drawing/2014/main" id="{9A69C86E-163F-BF73-B279-17B947653CC2}"/>
              </a:ext>
            </a:extLst>
          </p:cNvPr>
          <p:cNvPicPr>
            <a:picLocks noChangeAspect="1"/>
          </p:cNvPicPr>
          <p:nvPr/>
        </p:nvPicPr>
        <p:blipFill>
          <a:blip r:embed="rId2"/>
          <a:stretch>
            <a:fillRect/>
          </a:stretch>
        </p:blipFill>
        <p:spPr>
          <a:xfrm>
            <a:off x="1333500" y="1600200"/>
            <a:ext cx="6477000" cy="4331368"/>
          </a:xfrm>
          <a:prstGeom prst="rect">
            <a:avLst/>
          </a:prstGeom>
        </p:spPr>
      </p:pic>
      <p:sp>
        <p:nvSpPr>
          <p:cNvPr id="5" name="TextBox 4">
            <a:extLst>
              <a:ext uri="{FF2B5EF4-FFF2-40B4-BE49-F238E27FC236}">
                <a16:creationId xmlns:a16="http://schemas.microsoft.com/office/drawing/2014/main" id="{B32CF5C1-68A9-77E4-2179-FCD504171432}"/>
              </a:ext>
            </a:extLst>
          </p:cNvPr>
          <p:cNvSpPr txBox="1"/>
          <p:nvPr/>
        </p:nvSpPr>
        <p:spPr>
          <a:xfrm>
            <a:off x="914400" y="6172200"/>
            <a:ext cx="7315200" cy="646331"/>
          </a:xfrm>
          <a:prstGeom prst="rect">
            <a:avLst/>
          </a:prstGeom>
          <a:noFill/>
        </p:spPr>
        <p:txBody>
          <a:bodyPr wrap="square" rtlCol="0">
            <a:spAutoFit/>
          </a:bodyPr>
          <a:lstStyle/>
          <a:p>
            <a:r>
              <a:rPr lang="en-US" dirty="0"/>
              <a:t>Source: https://www.frbsf.org/our-district/about/sf-fed-blog/excess-no-more-dwindling-pandemic-savings/</a:t>
            </a:r>
          </a:p>
        </p:txBody>
      </p:sp>
    </p:spTree>
    <p:extLst>
      <p:ext uri="{BB962C8B-B14F-4D97-AF65-F5344CB8AC3E}">
        <p14:creationId xmlns:p14="http://schemas.microsoft.com/office/powerpoint/2010/main" val="108929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E706-7BA0-838E-2FF9-D630E392D5BD}"/>
              </a:ext>
            </a:extLst>
          </p:cNvPr>
          <p:cNvSpPr>
            <a:spLocks noGrp="1"/>
          </p:cNvSpPr>
          <p:nvPr>
            <p:ph type="title"/>
          </p:nvPr>
        </p:nvSpPr>
        <p:spPr/>
        <p:txBody>
          <a:bodyPr/>
          <a:lstStyle/>
          <a:p>
            <a:r>
              <a:rPr lang="en-US" sz="3600" dirty="0"/>
              <a:t>Post Pandemic Job Growth</a:t>
            </a:r>
          </a:p>
        </p:txBody>
      </p:sp>
      <p:pic>
        <p:nvPicPr>
          <p:cNvPr id="3" name="Picture 2">
            <a:extLst>
              <a:ext uri="{FF2B5EF4-FFF2-40B4-BE49-F238E27FC236}">
                <a16:creationId xmlns:a16="http://schemas.microsoft.com/office/drawing/2014/main" id="{81C71E14-08E5-7871-B970-AA58285EC88D}"/>
              </a:ext>
            </a:extLst>
          </p:cNvPr>
          <p:cNvPicPr>
            <a:picLocks noChangeAspect="1"/>
          </p:cNvPicPr>
          <p:nvPr/>
        </p:nvPicPr>
        <p:blipFill>
          <a:blip r:embed="rId2"/>
          <a:stretch>
            <a:fillRect/>
          </a:stretch>
        </p:blipFill>
        <p:spPr>
          <a:xfrm>
            <a:off x="1219200" y="1143000"/>
            <a:ext cx="6705600" cy="4867803"/>
          </a:xfrm>
          <a:prstGeom prst="rect">
            <a:avLst/>
          </a:prstGeom>
        </p:spPr>
      </p:pic>
    </p:spTree>
    <p:extLst>
      <p:ext uri="{BB962C8B-B14F-4D97-AF65-F5344CB8AC3E}">
        <p14:creationId xmlns:p14="http://schemas.microsoft.com/office/powerpoint/2010/main" val="388710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D89D-0E59-DCA7-4891-6EDE356CB9AB}"/>
              </a:ext>
            </a:extLst>
          </p:cNvPr>
          <p:cNvSpPr>
            <a:spLocks noGrp="1"/>
          </p:cNvSpPr>
          <p:nvPr>
            <p:ph type="title"/>
          </p:nvPr>
        </p:nvSpPr>
        <p:spPr/>
        <p:txBody>
          <a:bodyPr/>
          <a:lstStyle/>
          <a:p>
            <a:r>
              <a:rPr lang="en-US" sz="3600" dirty="0"/>
              <a:t>Prime Working Age Population</a:t>
            </a:r>
          </a:p>
        </p:txBody>
      </p:sp>
      <p:pic>
        <p:nvPicPr>
          <p:cNvPr id="3" name="Picture 2">
            <a:extLst>
              <a:ext uri="{FF2B5EF4-FFF2-40B4-BE49-F238E27FC236}">
                <a16:creationId xmlns:a16="http://schemas.microsoft.com/office/drawing/2014/main" id="{79F4A57D-E0CA-CC76-4BA8-F81F2B088260}"/>
              </a:ext>
            </a:extLst>
          </p:cNvPr>
          <p:cNvPicPr>
            <a:picLocks noChangeAspect="1"/>
          </p:cNvPicPr>
          <p:nvPr/>
        </p:nvPicPr>
        <p:blipFill>
          <a:blip r:embed="rId2"/>
          <a:stretch>
            <a:fillRect/>
          </a:stretch>
        </p:blipFill>
        <p:spPr>
          <a:xfrm>
            <a:off x="762000" y="1295400"/>
            <a:ext cx="7291371" cy="4801299"/>
          </a:xfrm>
          <a:prstGeom prst="rect">
            <a:avLst/>
          </a:prstGeom>
        </p:spPr>
      </p:pic>
    </p:spTree>
    <p:extLst>
      <p:ext uri="{BB962C8B-B14F-4D97-AF65-F5344CB8AC3E}">
        <p14:creationId xmlns:p14="http://schemas.microsoft.com/office/powerpoint/2010/main" val="411231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401C-3717-1EF7-B7ED-716EA994C8F0}"/>
              </a:ext>
            </a:extLst>
          </p:cNvPr>
          <p:cNvSpPr>
            <a:spLocks noGrp="1"/>
          </p:cNvSpPr>
          <p:nvPr>
            <p:ph type="title"/>
          </p:nvPr>
        </p:nvSpPr>
        <p:spPr/>
        <p:txBody>
          <a:bodyPr/>
          <a:lstStyle/>
          <a:p>
            <a:r>
              <a:rPr lang="en-US" sz="3600" dirty="0"/>
              <a:t>Conference Board Leading Economic Indicators</a:t>
            </a:r>
          </a:p>
        </p:txBody>
      </p:sp>
      <p:pic>
        <p:nvPicPr>
          <p:cNvPr id="4" name="Picture 3">
            <a:extLst>
              <a:ext uri="{FF2B5EF4-FFF2-40B4-BE49-F238E27FC236}">
                <a16:creationId xmlns:a16="http://schemas.microsoft.com/office/drawing/2014/main" id="{B93CC80D-9847-E59D-C579-819B08F2DA0D}"/>
              </a:ext>
            </a:extLst>
          </p:cNvPr>
          <p:cNvPicPr>
            <a:picLocks noChangeAspect="1"/>
          </p:cNvPicPr>
          <p:nvPr/>
        </p:nvPicPr>
        <p:blipFill>
          <a:blip r:embed="rId2"/>
          <a:stretch>
            <a:fillRect/>
          </a:stretch>
        </p:blipFill>
        <p:spPr>
          <a:xfrm>
            <a:off x="546246" y="1371600"/>
            <a:ext cx="8051508" cy="4628730"/>
          </a:xfrm>
          <a:prstGeom prst="rect">
            <a:avLst/>
          </a:prstGeom>
        </p:spPr>
      </p:pic>
    </p:spTree>
    <p:extLst>
      <p:ext uri="{BB962C8B-B14F-4D97-AF65-F5344CB8AC3E}">
        <p14:creationId xmlns:p14="http://schemas.microsoft.com/office/powerpoint/2010/main" val="4294432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401C-3717-1EF7-B7ED-716EA994C8F0}"/>
              </a:ext>
            </a:extLst>
          </p:cNvPr>
          <p:cNvSpPr>
            <a:spLocks noGrp="1"/>
          </p:cNvSpPr>
          <p:nvPr>
            <p:ph type="title"/>
          </p:nvPr>
        </p:nvSpPr>
        <p:spPr/>
        <p:txBody>
          <a:bodyPr/>
          <a:lstStyle/>
          <a:p>
            <a:r>
              <a:rPr lang="en-US" sz="3600" dirty="0"/>
              <a:t>Services Purchasing Managers Indicator (PMI)</a:t>
            </a:r>
          </a:p>
        </p:txBody>
      </p:sp>
      <p:pic>
        <p:nvPicPr>
          <p:cNvPr id="5" name="Picture 4">
            <a:extLst>
              <a:ext uri="{FF2B5EF4-FFF2-40B4-BE49-F238E27FC236}">
                <a16:creationId xmlns:a16="http://schemas.microsoft.com/office/drawing/2014/main" id="{D3E8B2DF-2944-E120-0F6D-D92471C3EC14}"/>
              </a:ext>
            </a:extLst>
          </p:cNvPr>
          <p:cNvPicPr>
            <a:picLocks noChangeAspect="1"/>
          </p:cNvPicPr>
          <p:nvPr/>
        </p:nvPicPr>
        <p:blipFill>
          <a:blip r:embed="rId2"/>
          <a:stretch>
            <a:fillRect/>
          </a:stretch>
        </p:blipFill>
        <p:spPr>
          <a:xfrm>
            <a:off x="1104819" y="1371600"/>
            <a:ext cx="7092778" cy="4267200"/>
          </a:xfrm>
          <a:prstGeom prst="rect">
            <a:avLst/>
          </a:prstGeom>
        </p:spPr>
      </p:pic>
    </p:spTree>
    <p:extLst>
      <p:ext uri="{BB962C8B-B14F-4D97-AF65-F5344CB8AC3E}">
        <p14:creationId xmlns:p14="http://schemas.microsoft.com/office/powerpoint/2010/main" val="649157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F058-5D3D-249D-D328-5ACBCC01B750}"/>
              </a:ext>
            </a:extLst>
          </p:cNvPr>
          <p:cNvSpPr>
            <a:spLocks noGrp="1"/>
          </p:cNvSpPr>
          <p:nvPr>
            <p:ph type="title"/>
          </p:nvPr>
        </p:nvSpPr>
        <p:spPr/>
        <p:txBody>
          <a:bodyPr/>
          <a:lstStyle/>
          <a:p>
            <a:r>
              <a:rPr lang="en-US" sz="3600" dirty="0"/>
              <a:t>Suggested Future Emphasis</a:t>
            </a:r>
            <a:br>
              <a:rPr lang="en-US" sz="3600" dirty="0"/>
            </a:br>
            <a:r>
              <a:rPr lang="en-US" sz="3600" dirty="0"/>
              <a:t>Education and Workforce Development</a:t>
            </a:r>
          </a:p>
        </p:txBody>
      </p:sp>
      <p:sp>
        <p:nvSpPr>
          <p:cNvPr id="3" name="Content Placeholder 2">
            <a:extLst>
              <a:ext uri="{FF2B5EF4-FFF2-40B4-BE49-F238E27FC236}">
                <a16:creationId xmlns:a16="http://schemas.microsoft.com/office/drawing/2014/main" id="{100AF366-EC4E-5CD1-ADB3-1E45B8ECDA88}"/>
              </a:ext>
            </a:extLst>
          </p:cNvPr>
          <p:cNvSpPr>
            <a:spLocks noGrp="1"/>
          </p:cNvSpPr>
          <p:nvPr>
            <p:ph idx="1"/>
          </p:nvPr>
        </p:nvSpPr>
        <p:spPr>
          <a:xfrm>
            <a:off x="457200" y="1600200"/>
            <a:ext cx="8382000" cy="2133600"/>
          </a:xfrm>
        </p:spPr>
        <p:txBody>
          <a:bodyPr/>
          <a:lstStyle/>
          <a:p>
            <a:r>
              <a:rPr lang="en-US" dirty="0"/>
              <a:t>Back to Location Quotients</a:t>
            </a:r>
          </a:p>
          <a:p>
            <a:pPr lvl="1"/>
            <a:r>
              <a:rPr lang="en-US" sz="2400" dirty="0"/>
              <a:t>QCEW March 2023—Oklahoma County</a:t>
            </a:r>
          </a:p>
          <a:p>
            <a:pPr lvl="1"/>
            <a:r>
              <a:rPr lang="en-US" sz="2400" dirty="0"/>
              <a:t>Value of 1.0 </a:t>
            </a:r>
            <a:r>
              <a:rPr lang="en-US" sz="2400" dirty="0">
                <a:sym typeface="Wingdings" panose="05000000000000000000" pitchFamily="2" charset="2"/>
              </a:rPr>
              <a:t> For a given industry, the proportion of total employment or wages locally matches the proportion nationally</a:t>
            </a:r>
            <a:endParaRPr lang="en-US" sz="2400" dirty="0"/>
          </a:p>
        </p:txBody>
      </p:sp>
      <p:grpSp>
        <p:nvGrpSpPr>
          <p:cNvPr id="6" name="Group 5">
            <a:extLst>
              <a:ext uri="{FF2B5EF4-FFF2-40B4-BE49-F238E27FC236}">
                <a16:creationId xmlns:a16="http://schemas.microsoft.com/office/drawing/2014/main" id="{CDA4B919-F9C3-FB5C-F2FA-96AE119924B6}"/>
              </a:ext>
            </a:extLst>
          </p:cNvPr>
          <p:cNvGrpSpPr/>
          <p:nvPr/>
        </p:nvGrpSpPr>
        <p:grpSpPr>
          <a:xfrm>
            <a:off x="616640" y="4191000"/>
            <a:ext cx="8063120" cy="1143000"/>
            <a:chOff x="685800" y="4038600"/>
            <a:chExt cx="8063120" cy="1143000"/>
          </a:xfrm>
        </p:grpSpPr>
        <p:sp>
          <p:nvSpPr>
            <p:cNvPr id="5" name="Rectangle 4">
              <a:extLst>
                <a:ext uri="{FF2B5EF4-FFF2-40B4-BE49-F238E27FC236}">
                  <a16:creationId xmlns:a16="http://schemas.microsoft.com/office/drawing/2014/main" id="{016CE7FE-084D-6049-EC21-7E745A774A1F}"/>
                </a:ext>
              </a:extLst>
            </p:cNvPr>
            <p:cNvSpPr/>
            <p:nvPr/>
          </p:nvSpPr>
          <p:spPr bwMode="auto">
            <a:xfrm>
              <a:off x="685800" y="4038600"/>
              <a:ext cx="8063120" cy="114300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07D935EF-4BD8-0C1E-5C14-7CED7B34427E}"/>
                </a:ext>
              </a:extLst>
            </p:cNvPr>
            <p:cNvPicPr>
              <a:picLocks noChangeAspect="1"/>
            </p:cNvPicPr>
            <p:nvPr/>
          </p:nvPicPr>
          <p:blipFill>
            <a:blip r:embed="rId2"/>
            <a:stretch>
              <a:fillRect/>
            </a:stretch>
          </p:blipFill>
          <p:spPr>
            <a:xfrm>
              <a:off x="685800" y="4038600"/>
              <a:ext cx="8063120" cy="1143000"/>
            </a:xfrm>
            <a:prstGeom prst="rect">
              <a:avLst/>
            </a:prstGeom>
            <a:noFill/>
          </p:spPr>
        </p:pic>
      </p:grpSp>
    </p:spTree>
    <p:extLst>
      <p:ext uri="{BB962C8B-B14F-4D97-AF65-F5344CB8AC3E}">
        <p14:creationId xmlns:p14="http://schemas.microsoft.com/office/powerpoint/2010/main" val="371558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457200"/>
            <a:ext cx="8229600" cy="1736725"/>
          </a:xfrm>
        </p:spPr>
        <p:txBody>
          <a:bodyPr/>
          <a:lstStyle/>
          <a:p>
            <a:r>
              <a:rPr lang="en-US" dirty="0"/>
              <a:t>A Celebration of MAPS</a:t>
            </a:r>
            <a:br>
              <a:rPr lang="en-US" dirty="0"/>
            </a:br>
            <a:r>
              <a:rPr lang="en-US" dirty="0"/>
              <a:t>Placemaking</a:t>
            </a:r>
          </a:p>
        </p:txBody>
      </p:sp>
      <p:pic>
        <p:nvPicPr>
          <p:cNvPr id="5" name="Picture 4">
            <a:extLst>
              <a:ext uri="{FF2B5EF4-FFF2-40B4-BE49-F238E27FC236}">
                <a16:creationId xmlns:a16="http://schemas.microsoft.com/office/drawing/2014/main" id="{B5333008-2E31-FEB0-CD6D-7910258BBD7A}"/>
              </a:ext>
            </a:extLst>
          </p:cNvPr>
          <p:cNvPicPr>
            <a:picLocks noChangeAspect="1"/>
          </p:cNvPicPr>
          <p:nvPr/>
        </p:nvPicPr>
        <p:blipFill>
          <a:blip r:embed="rId3"/>
          <a:stretch>
            <a:fillRect/>
          </a:stretch>
        </p:blipFill>
        <p:spPr>
          <a:xfrm>
            <a:off x="1152769" y="2193925"/>
            <a:ext cx="6838461" cy="3810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90600" y="381000"/>
            <a:ext cx="7391400" cy="762000"/>
          </a:xfrm>
        </p:spPr>
        <p:txBody>
          <a:bodyPr/>
          <a:lstStyle/>
          <a:p>
            <a:r>
              <a:rPr lang="en-US" dirty="0"/>
              <a:t>That’s all, folks!</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36703"/>
            <a:ext cx="4041559" cy="324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a:extLst>
              <a:ext uri="{FF2B5EF4-FFF2-40B4-BE49-F238E27FC236}">
                <a16:creationId xmlns:a16="http://schemas.microsoft.com/office/drawing/2014/main" id="{CB06B924-19AC-C307-9AC1-EB222FB8541D}"/>
              </a:ext>
            </a:extLst>
          </p:cNvPr>
          <p:cNvGrpSpPr/>
          <p:nvPr/>
        </p:nvGrpSpPr>
        <p:grpSpPr>
          <a:xfrm>
            <a:off x="2590800" y="4976017"/>
            <a:ext cx="4660084" cy="923330"/>
            <a:chOff x="2590800" y="4976017"/>
            <a:chExt cx="4660084" cy="923330"/>
          </a:xfrm>
        </p:grpSpPr>
        <p:sp>
          <p:nvSpPr>
            <p:cNvPr id="5" name="Rectangle 4">
              <a:extLst>
                <a:ext uri="{FF2B5EF4-FFF2-40B4-BE49-F238E27FC236}">
                  <a16:creationId xmlns:a16="http://schemas.microsoft.com/office/drawing/2014/main" id="{63D27370-4A50-DFB5-B80F-90B031E4AB66}"/>
                </a:ext>
              </a:extLst>
            </p:cNvPr>
            <p:cNvSpPr/>
            <p:nvPr/>
          </p:nvSpPr>
          <p:spPr bwMode="auto">
            <a:xfrm>
              <a:off x="2590800" y="4976017"/>
              <a:ext cx="4648200" cy="891383"/>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897D2E88-ABEE-136A-4939-FBB8CB5805B4}"/>
                </a:ext>
              </a:extLst>
            </p:cNvPr>
            <p:cNvSpPr txBox="1"/>
            <p:nvPr/>
          </p:nvSpPr>
          <p:spPr>
            <a:xfrm>
              <a:off x="2602684" y="4976017"/>
              <a:ext cx="4648200" cy="923330"/>
            </a:xfrm>
            <a:prstGeom prst="rect">
              <a:avLst/>
            </a:prstGeom>
            <a:noFill/>
          </p:spPr>
          <p:txBody>
            <a:bodyPr wrap="square">
              <a:spAutoFit/>
            </a:bodyPr>
            <a:lstStyle/>
            <a:p>
              <a:r>
                <a:rPr lang="en-US" b="0" i="0" dirty="0">
                  <a:solidFill>
                    <a:srgbClr val="202124"/>
                  </a:solidFill>
                  <a:effectLst/>
                  <a:latin typeface="Google Sans"/>
                </a:rPr>
                <a:t>"An economist is an expert who will know tomorrow </a:t>
              </a:r>
              <a:r>
                <a:rPr lang="en-US" b="0" i="0" dirty="0">
                  <a:solidFill>
                    <a:srgbClr val="040C28"/>
                  </a:solidFill>
                  <a:effectLst/>
                  <a:latin typeface="Google Sans"/>
                </a:rPr>
                <a:t>why the things he predicted yesterday didn't happen today</a:t>
              </a:r>
              <a:r>
                <a:rPr lang="en-US" b="0" i="0" dirty="0">
                  <a:solidFill>
                    <a:srgbClr val="202124"/>
                  </a:solidFill>
                  <a:effectLst/>
                  <a:latin typeface="Google Sans"/>
                </a:rPr>
                <a:t>.“  Laurence Peter</a:t>
              </a:r>
              <a:endParaRPr lang="en-US" dirty="0"/>
            </a:p>
          </p:txBody>
        </p:sp>
      </p:grpSp>
    </p:spTree>
    <p:extLst>
      <p:ext uri="{BB962C8B-B14F-4D97-AF65-F5344CB8AC3E}">
        <p14:creationId xmlns:p14="http://schemas.microsoft.com/office/powerpoint/2010/main" val="195090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Effect transition="in" filter="fade">
                                      <p:cBhvr>
                                        <p:cTn id="9"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F512-02D0-AF77-2ECD-C5F57DD1ABB6}"/>
              </a:ext>
            </a:extLst>
          </p:cNvPr>
          <p:cNvSpPr>
            <a:spLocks noGrp="1"/>
          </p:cNvSpPr>
          <p:nvPr>
            <p:ph type="title"/>
          </p:nvPr>
        </p:nvSpPr>
        <p:spPr/>
        <p:txBody>
          <a:bodyPr/>
          <a:lstStyle/>
          <a:p>
            <a:r>
              <a:rPr lang="en-US" sz="3600" dirty="0"/>
              <a:t>MAPS Programs: Stellar Design, Execution, and Stewardship</a:t>
            </a:r>
          </a:p>
        </p:txBody>
      </p:sp>
      <p:sp>
        <p:nvSpPr>
          <p:cNvPr id="3" name="Content Placeholder 2">
            <a:extLst>
              <a:ext uri="{FF2B5EF4-FFF2-40B4-BE49-F238E27FC236}">
                <a16:creationId xmlns:a16="http://schemas.microsoft.com/office/drawing/2014/main" id="{B149E64A-2AEF-2516-0806-CB0524B2573E}"/>
              </a:ext>
            </a:extLst>
          </p:cNvPr>
          <p:cNvSpPr>
            <a:spLocks noGrp="1"/>
          </p:cNvSpPr>
          <p:nvPr>
            <p:ph idx="1"/>
          </p:nvPr>
        </p:nvSpPr>
        <p:spPr>
          <a:xfrm>
            <a:off x="457200" y="1600200"/>
            <a:ext cx="8382000" cy="4495800"/>
          </a:xfrm>
        </p:spPr>
        <p:txBody>
          <a:bodyPr/>
          <a:lstStyle/>
          <a:p>
            <a:r>
              <a:rPr lang="en-US" sz="2800" dirty="0"/>
              <a:t>Direct community involvement in project selection</a:t>
            </a:r>
          </a:p>
          <a:p>
            <a:r>
              <a:rPr lang="en-US" sz="2800" dirty="0"/>
              <a:t>Dedicated funds from time-limited, multi-year sales tax without incurring debt</a:t>
            </a:r>
          </a:p>
          <a:p>
            <a:r>
              <a:rPr lang="en-US" sz="2800" dirty="0"/>
              <a:t>Program overseen by volunteer citizens advisory committee with final city council approval</a:t>
            </a:r>
          </a:p>
          <a:p>
            <a:r>
              <a:rPr lang="en-US" sz="2800" dirty="0"/>
              <a:t>Projects administered by separate and dedicated city staff</a:t>
            </a:r>
          </a:p>
          <a:p>
            <a:r>
              <a:rPr lang="en-US" sz="2800" dirty="0"/>
              <a:t>Projects allocated endowments for operations, without additional cost to the city’s general fund</a:t>
            </a:r>
          </a:p>
          <a:p>
            <a:endParaRPr lang="en-US" dirty="0"/>
          </a:p>
        </p:txBody>
      </p:sp>
    </p:spTree>
    <p:extLst>
      <p:ext uri="{BB962C8B-B14F-4D97-AF65-F5344CB8AC3E}">
        <p14:creationId xmlns:p14="http://schemas.microsoft.com/office/powerpoint/2010/main" val="321926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500" b="1" dirty="0"/>
              <a:t>MAPS 30</a:t>
            </a:r>
            <a:r>
              <a:rPr lang="en-US" sz="3500" b="1" baseline="30000" dirty="0"/>
              <a:t>th</a:t>
            </a:r>
            <a:r>
              <a:rPr lang="en-US" sz="3500" b="1" dirty="0"/>
              <a:t> Year Celebration</a:t>
            </a:r>
            <a:endParaRPr lang="en-US" sz="3200" dirty="0"/>
          </a:p>
        </p:txBody>
      </p:sp>
      <p:sp>
        <p:nvSpPr>
          <p:cNvPr id="3" name="Content Placeholder 2"/>
          <p:cNvSpPr>
            <a:spLocks noGrp="1"/>
          </p:cNvSpPr>
          <p:nvPr>
            <p:ph idx="1"/>
          </p:nvPr>
        </p:nvSpPr>
        <p:spPr>
          <a:xfrm>
            <a:off x="457200" y="1219200"/>
            <a:ext cx="8229600" cy="4648200"/>
          </a:xfrm>
        </p:spPr>
        <p:txBody>
          <a:bodyPr>
            <a:noAutofit/>
          </a:bodyPr>
          <a:lstStyle/>
          <a:p>
            <a:r>
              <a:rPr lang="en-US" sz="2000" dirty="0"/>
              <a:t>Original MAPS—1993, $350MM, 55% Voter Approval</a:t>
            </a:r>
          </a:p>
          <a:p>
            <a:pPr lvl="1"/>
            <a:r>
              <a:rPr lang="en-US" sz="1800" dirty="0"/>
              <a:t>Emphasis on downtown redevelopment: Civic Center Music Hall, Myriad, State Fairgrounds, Chickasaw Bricktown Ball Park, Sports Arena, Canal, Riverfront</a:t>
            </a:r>
          </a:p>
          <a:p>
            <a:r>
              <a:rPr lang="en-US" sz="2000" dirty="0"/>
              <a:t>MAPS for Kids—2001, $700MM, 61% Voter Approval</a:t>
            </a:r>
          </a:p>
          <a:p>
            <a:pPr lvl="1"/>
            <a:r>
              <a:rPr lang="en-US" sz="1800" dirty="0"/>
              <a:t>Repaired more than 100 area schools; 30% of funds to suburban school districts</a:t>
            </a:r>
          </a:p>
          <a:p>
            <a:r>
              <a:rPr lang="en-US" sz="2000" dirty="0"/>
              <a:t>MAPS 3—2009, $777MM, 54% Voter Approval</a:t>
            </a:r>
          </a:p>
          <a:p>
            <a:pPr lvl="1"/>
            <a:r>
              <a:rPr lang="en-US" sz="1800" dirty="0"/>
              <a:t>Quality of life emphasis: Convention Center, Public Parks, Streetcar/Transit, Fair Grounds Buildings, Trails, Sidewalks</a:t>
            </a:r>
          </a:p>
          <a:p>
            <a:r>
              <a:rPr lang="en-US" sz="2000" dirty="0"/>
              <a:t>MAPS 4—2019, $1100MM, 72% Voter Approval</a:t>
            </a:r>
          </a:p>
          <a:p>
            <a:pPr lvl="1"/>
            <a:r>
              <a:rPr lang="en-US" sz="1800" dirty="0"/>
              <a:t>Neighborhood, human needs, quality of life, job-creating initiatives: parks, youth centers, senior wellness, mental health, transit, homelessness, Paycom Center, Fairgrounds Coliseum, beautification, multipurpose stadium, and others</a:t>
            </a:r>
          </a:p>
          <a:p>
            <a:pPr lvl="1"/>
            <a:endParaRPr lang="en-US" sz="2200" dirty="0"/>
          </a:p>
          <a:p>
            <a:pPr lvl="1"/>
            <a:endParaRPr lang="en-US" sz="2200" dirty="0"/>
          </a:p>
          <a:p>
            <a:pPr marL="457200" lvl="1" indent="0">
              <a:buNone/>
            </a:pPr>
            <a:endParaRPr lang="en-US" sz="2200" dirty="0"/>
          </a:p>
          <a:p>
            <a:endParaRPr lang="en-US" sz="2600" dirty="0"/>
          </a:p>
          <a:p>
            <a:endParaRPr lang="en-US" sz="2800" dirty="0"/>
          </a:p>
        </p:txBody>
      </p:sp>
      <p:sp>
        <p:nvSpPr>
          <p:cNvPr id="4" name="TextBox 3">
            <a:extLst>
              <a:ext uri="{FF2B5EF4-FFF2-40B4-BE49-F238E27FC236}">
                <a16:creationId xmlns:a16="http://schemas.microsoft.com/office/drawing/2014/main" id="{AD0F94FC-BDD0-3FCA-B1DA-86EEB7FBDFB1}"/>
              </a:ext>
            </a:extLst>
          </p:cNvPr>
          <p:cNvSpPr txBox="1"/>
          <p:nvPr/>
        </p:nvSpPr>
        <p:spPr>
          <a:xfrm>
            <a:off x="2362200" y="6477000"/>
            <a:ext cx="6858000" cy="276999"/>
          </a:xfrm>
          <a:prstGeom prst="rect">
            <a:avLst/>
          </a:prstGeom>
          <a:noFill/>
        </p:spPr>
        <p:txBody>
          <a:bodyPr wrap="square" rtlCol="0">
            <a:spAutoFit/>
          </a:bodyPr>
          <a:lstStyle/>
          <a:p>
            <a:r>
              <a:rPr lang="en-US" sz="1200" dirty="0"/>
              <a:t>https://en.wikipedia.org/wiki/Metropolitan_Area_Projects_Plan#</a:t>
            </a:r>
          </a:p>
        </p:txBody>
      </p:sp>
    </p:spTree>
    <p:extLst>
      <p:ext uri="{BB962C8B-B14F-4D97-AF65-F5344CB8AC3E}">
        <p14:creationId xmlns:p14="http://schemas.microsoft.com/office/powerpoint/2010/main" val="231077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8DF424-DA1D-7C5C-E2FD-E6F5B616B5E4}"/>
              </a:ext>
            </a:extLst>
          </p:cNvPr>
          <p:cNvSpPr/>
          <p:nvPr/>
        </p:nvSpPr>
        <p:spPr bwMode="auto">
          <a:xfrm>
            <a:off x="1600200" y="4038600"/>
            <a:ext cx="6096000" cy="243840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0" y="228600"/>
            <a:ext cx="9144000" cy="1143000"/>
          </a:xfrm>
        </p:spPr>
        <p:txBody>
          <a:bodyPr/>
          <a:lstStyle/>
          <a:p>
            <a:r>
              <a:rPr lang="en-US" sz="3500" b="1" dirty="0"/>
              <a:t>Differential Regional Economic Gains</a:t>
            </a:r>
            <a:endParaRPr lang="en-US" sz="3200" dirty="0"/>
          </a:p>
        </p:txBody>
      </p:sp>
      <p:sp>
        <p:nvSpPr>
          <p:cNvPr id="3" name="Content Placeholder 2"/>
          <p:cNvSpPr>
            <a:spLocks noGrp="1"/>
          </p:cNvSpPr>
          <p:nvPr>
            <p:ph idx="1"/>
          </p:nvPr>
        </p:nvSpPr>
        <p:spPr>
          <a:xfrm>
            <a:off x="457200" y="1219200"/>
            <a:ext cx="8229600" cy="4724400"/>
          </a:xfrm>
        </p:spPr>
        <p:txBody>
          <a:bodyPr>
            <a:noAutofit/>
          </a:bodyPr>
          <a:lstStyle/>
          <a:p>
            <a:r>
              <a:rPr lang="en-US" sz="2000" dirty="0"/>
              <a:t>A brief examination of real personal income (PI) ratios for MSA’s with population greater than one-half million in 1993: 87 MSA’s</a:t>
            </a:r>
          </a:p>
          <a:p>
            <a:r>
              <a:rPr lang="en-US" sz="1800" dirty="0"/>
              <a:t>Index is PI</a:t>
            </a:r>
            <a:r>
              <a:rPr lang="en-US" sz="1800" baseline="-25000" dirty="0"/>
              <a:t>2021</a:t>
            </a:r>
            <a:r>
              <a:rPr lang="en-US" sz="1800" dirty="0"/>
              <a:t>/PI</a:t>
            </a:r>
            <a:r>
              <a:rPr lang="en-US" sz="1800" baseline="-25000" dirty="0"/>
              <a:t>1993* </a:t>
            </a:r>
            <a:r>
              <a:rPr lang="en-US" sz="1800" dirty="0"/>
              <a:t>where “*” indicates inflation-adjusted total PI</a:t>
            </a:r>
          </a:p>
          <a:p>
            <a:r>
              <a:rPr lang="en-US" sz="1800" dirty="0"/>
              <a:t>Ratio has population (Pop) and per capita personal income (PCPI) components:</a:t>
            </a:r>
          </a:p>
          <a:p>
            <a:pPr lvl="1"/>
            <a:r>
              <a:rPr lang="en-US" sz="1400" dirty="0"/>
              <a:t>PI</a:t>
            </a:r>
            <a:r>
              <a:rPr lang="en-US" sz="1400" baseline="-25000" dirty="0"/>
              <a:t>2021</a:t>
            </a:r>
            <a:r>
              <a:rPr lang="en-US" sz="1400" dirty="0"/>
              <a:t>/PI</a:t>
            </a:r>
            <a:r>
              <a:rPr lang="en-US" sz="1400" baseline="-25000" dirty="0"/>
              <a:t>1993*</a:t>
            </a:r>
            <a:r>
              <a:rPr lang="en-US" sz="1400" dirty="0"/>
              <a:t> = (Pop</a:t>
            </a:r>
            <a:r>
              <a:rPr lang="en-US" sz="1400" baseline="-25000" dirty="0"/>
              <a:t>2021</a:t>
            </a:r>
            <a:r>
              <a:rPr lang="en-US" sz="1400" dirty="0"/>
              <a:t>/Pop</a:t>
            </a:r>
            <a:r>
              <a:rPr lang="en-US" sz="1400" baseline="-25000" dirty="0"/>
              <a:t>1993</a:t>
            </a:r>
            <a:r>
              <a:rPr lang="en-US" sz="1400" dirty="0"/>
              <a:t>) x (PCPI</a:t>
            </a:r>
            <a:r>
              <a:rPr lang="en-US" sz="1400" baseline="-25000" dirty="0"/>
              <a:t>2021</a:t>
            </a:r>
            <a:r>
              <a:rPr lang="en-US" sz="1400" dirty="0"/>
              <a:t>/PCPI</a:t>
            </a:r>
            <a:r>
              <a:rPr lang="en-US" sz="1400" baseline="-25000" dirty="0"/>
              <a:t>1993*</a:t>
            </a:r>
            <a:r>
              <a:rPr lang="en-US" sz="1400" dirty="0"/>
              <a:t>)</a:t>
            </a:r>
          </a:p>
          <a:p>
            <a:r>
              <a:rPr lang="en-US" sz="2000" dirty="0"/>
              <a:t>Findings:</a:t>
            </a:r>
          </a:p>
          <a:p>
            <a:pPr lvl="1"/>
            <a:r>
              <a:rPr lang="en-US" sz="1600" dirty="0"/>
              <a:t>Oklahoma City MSA is in the top 30% of all large metro areas in total ratio and compares to:</a:t>
            </a:r>
            <a:endParaRPr lang="en-US" sz="2600" dirty="0"/>
          </a:p>
          <a:p>
            <a:pPr marL="0" indent="0">
              <a:buNone/>
            </a:pPr>
            <a:endParaRPr lang="en-US" sz="2800" dirty="0"/>
          </a:p>
        </p:txBody>
      </p:sp>
      <p:pic>
        <p:nvPicPr>
          <p:cNvPr id="4" name="Picture 3">
            <a:extLst>
              <a:ext uri="{FF2B5EF4-FFF2-40B4-BE49-F238E27FC236}">
                <a16:creationId xmlns:a16="http://schemas.microsoft.com/office/drawing/2014/main" id="{5D3F0679-E917-3E57-8D40-910BEA1EAC3D}"/>
              </a:ext>
            </a:extLst>
          </p:cNvPr>
          <p:cNvPicPr>
            <a:picLocks noChangeAspect="1"/>
          </p:cNvPicPr>
          <p:nvPr/>
        </p:nvPicPr>
        <p:blipFill>
          <a:blip r:embed="rId3"/>
          <a:stretch>
            <a:fillRect/>
          </a:stretch>
        </p:blipFill>
        <p:spPr>
          <a:xfrm>
            <a:off x="1600200" y="4038600"/>
            <a:ext cx="6100436" cy="2463800"/>
          </a:xfrm>
          <a:prstGeom prst="rect">
            <a:avLst/>
          </a:prstGeom>
        </p:spPr>
      </p:pic>
    </p:spTree>
    <p:extLst>
      <p:ext uri="{BB962C8B-B14F-4D97-AF65-F5344CB8AC3E}">
        <p14:creationId xmlns:p14="http://schemas.microsoft.com/office/powerpoint/2010/main" val="27394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BFACE1-270A-00BC-90B9-1EC0A0B2745A}"/>
              </a:ext>
            </a:extLst>
          </p:cNvPr>
          <p:cNvSpPr/>
          <p:nvPr/>
        </p:nvSpPr>
        <p:spPr bwMode="auto">
          <a:xfrm>
            <a:off x="1382086" y="4223858"/>
            <a:ext cx="6324600" cy="1537046"/>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7725C61E-181D-03FC-DC41-3C00DC778058}"/>
              </a:ext>
            </a:extLst>
          </p:cNvPr>
          <p:cNvSpPr/>
          <p:nvPr/>
        </p:nvSpPr>
        <p:spPr bwMode="auto">
          <a:xfrm>
            <a:off x="1371600" y="2057399"/>
            <a:ext cx="6324600" cy="1793875"/>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0" y="228600"/>
            <a:ext cx="9144000" cy="1143000"/>
          </a:xfrm>
        </p:spPr>
        <p:txBody>
          <a:bodyPr/>
          <a:lstStyle/>
          <a:p>
            <a:r>
              <a:rPr lang="en-US" sz="3500" b="1" dirty="0"/>
              <a:t>Differential Regional Economic Gains</a:t>
            </a:r>
            <a:endParaRPr lang="en-US" sz="3200" dirty="0"/>
          </a:p>
        </p:txBody>
      </p:sp>
      <p:sp>
        <p:nvSpPr>
          <p:cNvPr id="3" name="Content Placeholder 2"/>
          <p:cNvSpPr>
            <a:spLocks noGrp="1"/>
          </p:cNvSpPr>
          <p:nvPr>
            <p:ph idx="1"/>
          </p:nvPr>
        </p:nvSpPr>
        <p:spPr>
          <a:xfrm>
            <a:off x="457200" y="1219200"/>
            <a:ext cx="8229600" cy="4648200"/>
          </a:xfrm>
        </p:spPr>
        <p:txBody>
          <a:bodyPr>
            <a:noAutofit/>
          </a:bodyPr>
          <a:lstStyle/>
          <a:p>
            <a:r>
              <a:rPr lang="en-US" sz="2000" dirty="0"/>
              <a:t>Additional Findings:</a:t>
            </a:r>
          </a:p>
          <a:p>
            <a:pPr lvl="1"/>
            <a:r>
              <a:rPr lang="en-US" sz="1600" dirty="0"/>
              <a:t>Oklahoma City MSA is doing quite a bit better than surrounding MSA’s: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Oklahoma City MSA is not doing as well as major Texas MSA’s</a:t>
            </a:r>
          </a:p>
          <a:p>
            <a:pPr lvl="1"/>
            <a:endParaRPr lang="en-US" sz="1600" dirty="0"/>
          </a:p>
          <a:p>
            <a:pPr marL="457200" lvl="1" indent="0">
              <a:buNone/>
            </a:pPr>
            <a:endParaRPr lang="en-US" sz="2200" dirty="0"/>
          </a:p>
          <a:p>
            <a:pPr marL="457200" lvl="1" indent="0">
              <a:buNone/>
            </a:pPr>
            <a:endParaRPr lang="en-US" sz="2200" dirty="0"/>
          </a:p>
          <a:p>
            <a:pPr marL="0" indent="0">
              <a:buNone/>
            </a:pPr>
            <a:endParaRPr lang="en-US" sz="1400" dirty="0"/>
          </a:p>
          <a:p>
            <a:endParaRPr lang="en-US" sz="2600" dirty="0"/>
          </a:p>
          <a:p>
            <a:endParaRPr lang="en-US" sz="2800" dirty="0"/>
          </a:p>
        </p:txBody>
      </p:sp>
      <p:pic>
        <p:nvPicPr>
          <p:cNvPr id="6" name="Picture 5">
            <a:extLst>
              <a:ext uri="{FF2B5EF4-FFF2-40B4-BE49-F238E27FC236}">
                <a16:creationId xmlns:a16="http://schemas.microsoft.com/office/drawing/2014/main" id="{0F365854-4E8B-5AE3-7098-ED4EB56452A8}"/>
              </a:ext>
            </a:extLst>
          </p:cNvPr>
          <p:cNvPicPr>
            <a:picLocks noChangeAspect="1"/>
          </p:cNvPicPr>
          <p:nvPr/>
        </p:nvPicPr>
        <p:blipFill>
          <a:blip r:embed="rId3"/>
          <a:stretch>
            <a:fillRect/>
          </a:stretch>
        </p:blipFill>
        <p:spPr>
          <a:xfrm>
            <a:off x="1371600" y="2057400"/>
            <a:ext cx="6326691" cy="1793875"/>
          </a:xfrm>
          <a:prstGeom prst="rect">
            <a:avLst/>
          </a:prstGeom>
        </p:spPr>
      </p:pic>
      <p:pic>
        <p:nvPicPr>
          <p:cNvPr id="8" name="Picture 7">
            <a:extLst>
              <a:ext uri="{FF2B5EF4-FFF2-40B4-BE49-F238E27FC236}">
                <a16:creationId xmlns:a16="http://schemas.microsoft.com/office/drawing/2014/main" id="{0016AC5B-D47B-56A4-E7B7-BEBC07808C22}"/>
              </a:ext>
            </a:extLst>
          </p:cNvPr>
          <p:cNvPicPr>
            <a:picLocks noChangeAspect="1"/>
          </p:cNvPicPr>
          <p:nvPr/>
        </p:nvPicPr>
        <p:blipFill>
          <a:blip r:embed="rId4"/>
          <a:stretch>
            <a:fillRect/>
          </a:stretch>
        </p:blipFill>
        <p:spPr>
          <a:xfrm>
            <a:off x="1382086" y="4223858"/>
            <a:ext cx="6314114" cy="1537046"/>
          </a:xfrm>
          <a:prstGeom prst="rect">
            <a:avLst/>
          </a:prstGeom>
        </p:spPr>
      </p:pic>
    </p:spTree>
    <p:extLst>
      <p:ext uri="{BB962C8B-B14F-4D97-AF65-F5344CB8AC3E}">
        <p14:creationId xmlns:p14="http://schemas.microsoft.com/office/powerpoint/2010/main" val="124522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70184A-ACC2-1769-1106-266B14D1330B}"/>
              </a:ext>
            </a:extLst>
          </p:cNvPr>
          <p:cNvSpPr/>
          <p:nvPr/>
        </p:nvSpPr>
        <p:spPr bwMode="auto">
          <a:xfrm>
            <a:off x="1143000" y="1905000"/>
            <a:ext cx="6934200" cy="403860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0" y="228600"/>
            <a:ext cx="9144000" cy="1143000"/>
          </a:xfrm>
        </p:spPr>
        <p:txBody>
          <a:bodyPr/>
          <a:lstStyle/>
          <a:p>
            <a:r>
              <a:rPr lang="en-US" sz="3500" b="1" dirty="0"/>
              <a:t>OKC’s Economic Base</a:t>
            </a:r>
            <a:br>
              <a:rPr lang="en-US" sz="3500" b="1" dirty="0"/>
            </a:br>
            <a:r>
              <a:rPr lang="en-US" sz="1600" b="1" dirty="0"/>
              <a:t>Results for OK County from the Quarterly Census of Employment and Wages (QCEW)</a:t>
            </a:r>
            <a:endParaRPr lang="en-US" sz="1600" dirty="0"/>
          </a:p>
        </p:txBody>
      </p:sp>
      <p:sp>
        <p:nvSpPr>
          <p:cNvPr id="3" name="Content Placeholder 2"/>
          <p:cNvSpPr>
            <a:spLocks noGrp="1"/>
          </p:cNvSpPr>
          <p:nvPr>
            <p:ph idx="1"/>
          </p:nvPr>
        </p:nvSpPr>
        <p:spPr>
          <a:xfrm>
            <a:off x="457200" y="1372299"/>
            <a:ext cx="8001000" cy="532701"/>
          </a:xfrm>
        </p:spPr>
        <p:txBody>
          <a:bodyPr>
            <a:noAutofit/>
          </a:bodyPr>
          <a:lstStyle/>
          <a:p>
            <a:r>
              <a:rPr lang="en-US" sz="2000" dirty="0"/>
              <a:t>Location Quotient or Coefficient:  </a:t>
            </a:r>
          </a:p>
          <a:p>
            <a:endParaRPr lang="en-US" sz="2000" dirty="0"/>
          </a:p>
          <a:p>
            <a:pPr marL="457200" lvl="1" indent="0">
              <a:buNone/>
            </a:pPr>
            <a:endParaRPr lang="en-US" sz="2200" dirty="0"/>
          </a:p>
          <a:p>
            <a:pPr marL="457200" lvl="1" indent="0">
              <a:buNone/>
            </a:pPr>
            <a:endParaRPr lang="en-US" sz="2200" dirty="0"/>
          </a:p>
          <a:p>
            <a:pPr marL="0" indent="0">
              <a:buNone/>
            </a:pPr>
            <a:endParaRPr lang="en-US" sz="1400" dirty="0"/>
          </a:p>
          <a:p>
            <a:endParaRPr lang="en-US" sz="2600" dirty="0"/>
          </a:p>
          <a:p>
            <a:endParaRPr lang="en-US" sz="2800" dirty="0"/>
          </a:p>
        </p:txBody>
      </p:sp>
      <p:pic>
        <p:nvPicPr>
          <p:cNvPr id="5" name="Picture 4">
            <a:extLst>
              <a:ext uri="{FF2B5EF4-FFF2-40B4-BE49-F238E27FC236}">
                <a16:creationId xmlns:a16="http://schemas.microsoft.com/office/drawing/2014/main" id="{90A6454D-4CBF-941D-0E86-D72ED82639A5}"/>
              </a:ext>
            </a:extLst>
          </p:cNvPr>
          <p:cNvPicPr>
            <a:picLocks noChangeAspect="1"/>
          </p:cNvPicPr>
          <p:nvPr/>
        </p:nvPicPr>
        <p:blipFill>
          <a:blip r:embed="rId3"/>
          <a:stretch>
            <a:fillRect/>
          </a:stretch>
        </p:blipFill>
        <p:spPr>
          <a:xfrm>
            <a:off x="4582486" y="1371600"/>
            <a:ext cx="1098884" cy="457200"/>
          </a:xfrm>
          <a:prstGeom prst="rect">
            <a:avLst/>
          </a:prstGeom>
        </p:spPr>
      </p:pic>
      <p:pic>
        <p:nvPicPr>
          <p:cNvPr id="6" name="Picture 5">
            <a:extLst>
              <a:ext uri="{FF2B5EF4-FFF2-40B4-BE49-F238E27FC236}">
                <a16:creationId xmlns:a16="http://schemas.microsoft.com/office/drawing/2014/main" id="{C87F955A-C1A2-C671-92E0-FAB8C2969860}"/>
              </a:ext>
            </a:extLst>
          </p:cNvPr>
          <p:cNvPicPr>
            <a:picLocks noChangeAspect="1"/>
          </p:cNvPicPr>
          <p:nvPr/>
        </p:nvPicPr>
        <p:blipFill>
          <a:blip r:embed="rId4"/>
          <a:stretch>
            <a:fillRect/>
          </a:stretch>
        </p:blipFill>
        <p:spPr>
          <a:xfrm>
            <a:off x="1143000" y="1905000"/>
            <a:ext cx="6957492" cy="4038600"/>
          </a:xfrm>
          <a:prstGeom prst="rect">
            <a:avLst/>
          </a:prstGeom>
        </p:spPr>
      </p:pic>
    </p:spTree>
    <p:extLst>
      <p:ext uri="{BB962C8B-B14F-4D97-AF65-F5344CB8AC3E}">
        <p14:creationId xmlns:p14="http://schemas.microsoft.com/office/powerpoint/2010/main" val="263113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861EF-628B-C03F-A98B-7A795F7FD3F5}"/>
              </a:ext>
            </a:extLst>
          </p:cNvPr>
          <p:cNvSpPr txBox="1"/>
          <p:nvPr/>
        </p:nvSpPr>
        <p:spPr>
          <a:xfrm>
            <a:off x="6611817" y="2609813"/>
            <a:ext cx="2295525" cy="1107996"/>
          </a:xfrm>
          <a:prstGeom prst="rect">
            <a:avLst/>
          </a:prstGeom>
          <a:noFill/>
        </p:spPr>
        <p:txBody>
          <a:bodyPr wrap="square" rtlCol="0">
            <a:spAutoFit/>
          </a:bodyPr>
          <a:lstStyle/>
          <a:p>
            <a:pPr algn="ctr" defTabSz="685800">
              <a:defRPr/>
            </a:pPr>
            <a:r>
              <a:rPr lang="en-US" sz="3300" b="1" dirty="0">
                <a:solidFill>
                  <a:srgbClr val="94B6D2">
                    <a:lumMod val="75000"/>
                  </a:srgbClr>
                </a:solidFill>
                <a:latin typeface="Century Gothic" panose="020B0502020202020204" pitchFamily="34" charset="0"/>
              </a:rPr>
              <a:t>35,000 Jobs</a:t>
            </a:r>
          </a:p>
        </p:txBody>
      </p:sp>
      <p:sp>
        <p:nvSpPr>
          <p:cNvPr id="7" name="TextBox 6">
            <a:extLst>
              <a:ext uri="{FF2B5EF4-FFF2-40B4-BE49-F238E27FC236}">
                <a16:creationId xmlns:a16="http://schemas.microsoft.com/office/drawing/2014/main" id="{BD6E9BB0-3D0B-542F-6CD0-BF846F620929}"/>
              </a:ext>
            </a:extLst>
          </p:cNvPr>
          <p:cNvSpPr txBox="1"/>
          <p:nvPr/>
        </p:nvSpPr>
        <p:spPr>
          <a:xfrm>
            <a:off x="2190734" y="6476082"/>
            <a:ext cx="6803466" cy="253916"/>
          </a:xfrm>
          <a:prstGeom prst="rect">
            <a:avLst/>
          </a:prstGeom>
          <a:noFill/>
        </p:spPr>
        <p:txBody>
          <a:bodyPr wrap="none" rtlCol="0">
            <a:spAutoFit/>
          </a:bodyPr>
          <a:lstStyle/>
          <a:p>
            <a:pPr algn="r" defTabSz="685800">
              <a:defRPr/>
            </a:pPr>
            <a:r>
              <a:rPr lang="en-US" sz="1050" i="1" dirty="0">
                <a:solidFill>
                  <a:prstClr val="black"/>
                </a:solidFill>
                <a:latin typeface="Calibri" panose="020F0502020204030204"/>
              </a:rPr>
              <a:t>Note:  Not all projects provide the key pieces of information listed above; Pipeline as of August 2023; Greater OK Chamber</a:t>
            </a:r>
          </a:p>
        </p:txBody>
      </p:sp>
      <p:sp>
        <p:nvSpPr>
          <p:cNvPr id="8" name="Title 1">
            <a:extLst>
              <a:ext uri="{FF2B5EF4-FFF2-40B4-BE49-F238E27FC236}">
                <a16:creationId xmlns:a16="http://schemas.microsoft.com/office/drawing/2014/main" id="{BBEF3B7D-898A-4880-83AA-F72483F8F4AA}"/>
              </a:ext>
            </a:extLst>
          </p:cNvPr>
          <p:cNvSpPr txBox="1">
            <a:spLocks/>
          </p:cNvSpPr>
          <p:nvPr/>
        </p:nvSpPr>
        <p:spPr>
          <a:xfrm>
            <a:off x="421700" y="726844"/>
            <a:ext cx="8572500" cy="994172"/>
          </a:xfrm>
          <a:prstGeom prst="rect">
            <a:avLst/>
          </a:prstGeom>
        </p:spPr>
        <p:txBody>
          <a:bodyPr vert="horz" anchor="ctr">
            <a:normAutofit fontScale="82500" lnSpcReduction="10000"/>
          </a:bodyPr>
          <a:lstStyle>
            <a:lvl1pPr algn="l" rtl="0" eaLnBrk="1" latinLnBrk="0" hangingPunct="1">
              <a:spcBef>
                <a:spcPct val="0"/>
              </a:spcBef>
              <a:buNone/>
              <a:defRPr sz="4400" kern="1200">
                <a:solidFill>
                  <a:schemeClr val="tx2"/>
                </a:solidFill>
                <a:effectLst>
                  <a:outerShdw blurRad="50800" dist="38100" dir="2700000" algn="tl" rotWithShape="0">
                    <a:prstClr val="black">
                      <a:alpha val="40000"/>
                    </a:prstClr>
                  </a:outerShdw>
                </a:effectLst>
                <a:latin typeface="+mj-lt"/>
                <a:ea typeface="+mj-ea"/>
                <a:cs typeface="+mj-cs"/>
              </a:defRPr>
            </a:lvl1pPr>
          </a:lstStyle>
          <a:p>
            <a:pPr algn="ctr" defTabSz="685800">
              <a:defRPr/>
            </a:pPr>
            <a:r>
              <a:rPr lang="en-US" sz="4050" b="1" dirty="0">
                <a:solidFill>
                  <a:srgbClr val="7030A0"/>
                </a:solidFill>
                <a:effectLst/>
                <a:latin typeface="Century Gothic" panose="020B0502020202020204" pitchFamily="34" charset="0"/>
              </a:rPr>
              <a:t>Greater OKC Project Pipeline Deal Flow</a:t>
            </a:r>
          </a:p>
          <a:p>
            <a:pPr algn="ctr" defTabSz="685800">
              <a:defRPr/>
            </a:pPr>
            <a:r>
              <a:rPr lang="en-US" sz="3900" b="1" dirty="0">
                <a:solidFill>
                  <a:srgbClr val="7030A0"/>
                </a:solidFill>
                <a:effectLst/>
                <a:latin typeface="Century Gothic" panose="020B0502020202020204" pitchFamily="34" charset="0"/>
              </a:rPr>
              <a:t>August 2023</a:t>
            </a:r>
          </a:p>
        </p:txBody>
      </p:sp>
      <p:sp>
        <p:nvSpPr>
          <p:cNvPr id="9" name="TextBox 8">
            <a:extLst>
              <a:ext uri="{FF2B5EF4-FFF2-40B4-BE49-F238E27FC236}">
                <a16:creationId xmlns:a16="http://schemas.microsoft.com/office/drawing/2014/main" id="{7DA2B311-F52B-84FB-26D1-E7E96C0573AD}"/>
              </a:ext>
            </a:extLst>
          </p:cNvPr>
          <p:cNvSpPr txBox="1"/>
          <p:nvPr/>
        </p:nvSpPr>
        <p:spPr>
          <a:xfrm>
            <a:off x="5436394" y="4636261"/>
            <a:ext cx="1293019" cy="300082"/>
          </a:xfrm>
          <a:prstGeom prst="rect">
            <a:avLst/>
          </a:prstGeom>
          <a:solidFill>
            <a:schemeClr val="bg1"/>
          </a:solidFill>
        </p:spPr>
        <p:txBody>
          <a:bodyPr wrap="square" rtlCol="0">
            <a:spAutoFit/>
          </a:bodyPr>
          <a:lstStyle/>
          <a:p>
            <a:endParaRPr lang="en-US" sz="1350" dirty="0"/>
          </a:p>
        </p:txBody>
      </p:sp>
      <p:sp>
        <p:nvSpPr>
          <p:cNvPr id="10" name="TextBox 9">
            <a:extLst>
              <a:ext uri="{FF2B5EF4-FFF2-40B4-BE49-F238E27FC236}">
                <a16:creationId xmlns:a16="http://schemas.microsoft.com/office/drawing/2014/main" id="{9E358651-57B8-A91F-94B7-B8E72141A300}"/>
              </a:ext>
            </a:extLst>
          </p:cNvPr>
          <p:cNvSpPr txBox="1"/>
          <p:nvPr/>
        </p:nvSpPr>
        <p:spPr>
          <a:xfrm>
            <a:off x="1515996" y="4118975"/>
            <a:ext cx="2881697" cy="1615827"/>
          </a:xfrm>
          <a:prstGeom prst="rect">
            <a:avLst/>
          </a:prstGeom>
          <a:noFill/>
        </p:spPr>
        <p:txBody>
          <a:bodyPr wrap="square" rtlCol="0">
            <a:spAutoFit/>
          </a:bodyPr>
          <a:lstStyle/>
          <a:p>
            <a:pPr algn="ctr" defTabSz="685800">
              <a:defRPr/>
            </a:pPr>
            <a:r>
              <a:rPr lang="en-US" sz="3300" b="1" dirty="0">
                <a:solidFill>
                  <a:srgbClr val="94B6D2">
                    <a:lumMod val="75000"/>
                  </a:srgbClr>
                </a:solidFill>
                <a:latin typeface="Century Gothic" panose="020B0502020202020204" pitchFamily="34" charset="0"/>
              </a:rPr>
              <a:t>$32 Billion Capital Investment</a:t>
            </a:r>
          </a:p>
        </p:txBody>
      </p:sp>
      <p:pic>
        <p:nvPicPr>
          <p:cNvPr id="11" name="Picture 2" descr="Wooden Shape| 4-in| Hash tag (#) Shape Number Sign">
            <a:extLst>
              <a:ext uri="{FF2B5EF4-FFF2-40B4-BE49-F238E27FC236}">
                <a16:creationId xmlns:a16="http://schemas.microsoft.com/office/drawing/2014/main" id="{35106B04-4666-F65C-5641-638A95020B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3000"/>
                    </a14:imgEffect>
                  </a14:imgLayer>
                </a14:imgProps>
              </a:ext>
              <a:ext uri="{28A0092B-C50C-407E-A947-70E740481C1C}">
                <a14:useLocalDpi xmlns:a14="http://schemas.microsoft.com/office/drawing/2010/main" val="0"/>
              </a:ext>
            </a:extLst>
          </a:blip>
          <a:srcRect/>
          <a:stretch>
            <a:fillRect/>
          </a:stretch>
        </p:blipFill>
        <p:spPr bwMode="auto">
          <a:xfrm>
            <a:off x="421700" y="2524501"/>
            <a:ext cx="1292045" cy="12920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2A3F93B-D165-5155-F7BB-C93AA4B1570F}"/>
              </a:ext>
            </a:extLst>
          </p:cNvPr>
          <p:cNvSpPr txBox="1"/>
          <p:nvPr/>
        </p:nvSpPr>
        <p:spPr>
          <a:xfrm>
            <a:off x="1810902" y="2747731"/>
            <a:ext cx="1543551" cy="1015663"/>
          </a:xfrm>
          <a:prstGeom prst="rect">
            <a:avLst/>
          </a:prstGeom>
          <a:noFill/>
        </p:spPr>
        <p:txBody>
          <a:bodyPr wrap="square" rtlCol="0">
            <a:spAutoFit/>
          </a:bodyPr>
          <a:lstStyle/>
          <a:p>
            <a:pPr algn="ctr" defTabSz="685800">
              <a:defRPr/>
            </a:pPr>
            <a:r>
              <a:rPr lang="en-US" sz="3300" b="1" dirty="0">
                <a:solidFill>
                  <a:srgbClr val="94B6D2">
                    <a:lumMod val="75000"/>
                  </a:srgbClr>
                </a:solidFill>
                <a:latin typeface="Century Gothic" panose="020B0502020202020204" pitchFamily="34" charset="0"/>
              </a:rPr>
              <a:t>96</a:t>
            </a:r>
          </a:p>
          <a:p>
            <a:pPr algn="ctr" defTabSz="685800">
              <a:defRPr/>
            </a:pPr>
            <a:r>
              <a:rPr lang="en-US" sz="2700" b="1" dirty="0">
                <a:solidFill>
                  <a:srgbClr val="94B6D2">
                    <a:lumMod val="75000"/>
                  </a:srgbClr>
                </a:solidFill>
                <a:latin typeface="Century Gothic" panose="020B0502020202020204" pitchFamily="34" charset="0"/>
              </a:rPr>
              <a:t>Projects</a:t>
            </a:r>
          </a:p>
        </p:txBody>
      </p:sp>
      <p:pic>
        <p:nvPicPr>
          <p:cNvPr id="13" name="Picture 12">
            <a:extLst>
              <a:ext uri="{FF2B5EF4-FFF2-40B4-BE49-F238E27FC236}">
                <a16:creationId xmlns:a16="http://schemas.microsoft.com/office/drawing/2014/main" id="{9831047F-E97F-3C6D-8D0E-8AC85CFCF98B}"/>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600842" y="2495523"/>
            <a:ext cx="2128571" cy="1350000"/>
          </a:xfrm>
          <a:prstGeom prst="rect">
            <a:avLst/>
          </a:prstGeom>
        </p:spPr>
      </p:pic>
      <p:pic>
        <p:nvPicPr>
          <p:cNvPr id="14" name="Picture 13">
            <a:extLst>
              <a:ext uri="{FF2B5EF4-FFF2-40B4-BE49-F238E27FC236}">
                <a16:creationId xmlns:a16="http://schemas.microsoft.com/office/drawing/2014/main" id="{C6E524E1-2482-132D-4FFB-CBF88E48F757}"/>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brightnessContrast contrast="-24000"/>
                    </a14:imgEffect>
                  </a14:imgLayer>
                </a14:imgProps>
              </a:ext>
            </a:extLst>
          </a:blip>
          <a:stretch>
            <a:fillRect/>
          </a:stretch>
        </p:blipFill>
        <p:spPr>
          <a:xfrm>
            <a:off x="421700" y="4218178"/>
            <a:ext cx="985715" cy="1342857"/>
          </a:xfrm>
          <a:prstGeom prst="rect">
            <a:avLst/>
          </a:prstGeom>
        </p:spPr>
      </p:pic>
      <p:pic>
        <p:nvPicPr>
          <p:cNvPr id="2" name="Picture 1">
            <a:extLst>
              <a:ext uri="{FF2B5EF4-FFF2-40B4-BE49-F238E27FC236}">
                <a16:creationId xmlns:a16="http://schemas.microsoft.com/office/drawing/2014/main" id="{2E68CD5C-CC33-7295-FAFE-EB2E326540E2}"/>
              </a:ext>
            </a:extLst>
          </p:cNvPr>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5271441" y="4118975"/>
            <a:ext cx="985715" cy="1342857"/>
          </a:xfrm>
          <a:prstGeom prst="rect">
            <a:avLst/>
          </a:prstGeom>
        </p:spPr>
      </p:pic>
      <p:sp>
        <p:nvSpPr>
          <p:cNvPr id="3" name="TextBox 2">
            <a:extLst>
              <a:ext uri="{FF2B5EF4-FFF2-40B4-BE49-F238E27FC236}">
                <a16:creationId xmlns:a16="http://schemas.microsoft.com/office/drawing/2014/main" id="{91699096-2ED4-B33A-C6C3-04148EAF7F41}"/>
              </a:ext>
            </a:extLst>
          </p:cNvPr>
          <p:cNvSpPr txBox="1"/>
          <p:nvPr/>
        </p:nvSpPr>
        <p:spPr>
          <a:xfrm>
            <a:off x="6262303" y="4118974"/>
            <a:ext cx="2881697" cy="1107996"/>
          </a:xfrm>
          <a:prstGeom prst="rect">
            <a:avLst/>
          </a:prstGeom>
          <a:noFill/>
        </p:spPr>
        <p:txBody>
          <a:bodyPr wrap="square" rtlCol="0">
            <a:spAutoFit/>
          </a:bodyPr>
          <a:lstStyle/>
          <a:p>
            <a:pPr algn="ctr" defTabSz="685800">
              <a:defRPr/>
            </a:pPr>
            <a:r>
              <a:rPr lang="en-US" sz="3300" b="1" dirty="0">
                <a:solidFill>
                  <a:srgbClr val="94B6D2">
                    <a:lumMod val="75000"/>
                  </a:srgbClr>
                </a:solidFill>
                <a:latin typeface="Century Gothic" panose="020B0502020202020204" pitchFamily="34" charset="0"/>
              </a:rPr>
              <a:t>$900 M</a:t>
            </a:r>
            <a:r>
              <a:rPr lang="en-US" sz="3300" b="1" dirty="0" err="1">
                <a:solidFill>
                  <a:srgbClr val="94B6D2">
                    <a:lumMod val="75000"/>
                  </a:srgbClr>
                </a:solidFill>
                <a:latin typeface="Century Gothic" panose="020B0502020202020204" pitchFamily="34" charset="0"/>
              </a:rPr>
              <a:t>illion</a:t>
            </a:r>
            <a:r>
              <a:rPr lang="en-US" sz="3300" b="1" dirty="0">
                <a:solidFill>
                  <a:srgbClr val="94B6D2">
                    <a:lumMod val="75000"/>
                  </a:srgbClr>
                </a:solidFill>
                <a:latin typeface="Century Gothic" panose="020B0502020202020204" pitchFamily="34" charset="0"/>
              </a:rPr>
              <a:t> Payroll</a:t>
            </a:r>
          </a:p>
        </p:txBody>
      </p:sp>
    </p:spTree>
    <p:extLst>
      <p:ext uri="{BB962C8B-B14F-4D97-AF65-F5344CB8AC3E}">
        <p14:creationId xmlns:p14="http://schemas.microsoft.com/office/powerpoint/2010/main" val="3514569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9.0&quot;&gt;&lt;object type=&quot;1&quot; unique_id=&quot;10001&quot;&gt;&lt;object type=&quot;2&quot; unique_id=&quot;22600&quot;&gt;&lt;object type=&quot;3&quot; unique_id=&quot;22601&quot;&gt;&lt;property id=&quot;20148&quot; value=&quot;5&quot;/&gt;&lt;property id=&quot;20300&quot; value=&quot;Slide 1 - &amp;quot;OKC Economic Roundtable&amp;quot;&quot;/&gt;&lt;property id=&quot;20307&quot; value=&quot;529&quot;/&gt;&lt;/object&gt;&lt;object type=&quot;3&quot; unique_id=&quot;22608&quot;&gt;&lt;property id=&quot;20148&quot; value=&quot;5&quot;/&gt;&lt;property id=&quot;20300&quot; value=&quot;Slide 2 - &amp;quot;OKC Roundtable Presentation December 2017 Agenda&amp;quot;&quot;/&gt;&lt;property id=&quot;20307&quot; value=&quot;456&quot;/&gt;&lt;/object&gt;&lt;object type=&quot;3&quot; unique_id=&quot;22627&quot;&gt;&lt;property id=&quot;20148&quot; value=&quot;5&quot;/&gt;&lt;property id=&quot;20300&quot; value=&quot;Slide 7&quot;/&gt;&lt;property id=&quot;20307&quot; value=&quot;603&quot;/&gt;&lt;/object&gt;&lt;object type=&quot;3&quot; unique_id=&quot;22632&quot;&gt;&lt;property id=&quot;20148&quot; value=&quot;5&quot;/&gt;&lt;property id=&quot;20300&quot; value=&quot;Slide 18 - &amp;quot;Monetary Policy&amp;quot;&quot;/&gt;&lt;property id=&quot;20307&quot; value=&quot;613&quot;/&gt;&lt;/object&gt;&lt;object type=&quot;3&quot; unique_id=&quot;22639&quot;&gt;&lt;property id=&quot;20148&quot; value=&quot;5&quot;/&gt;&lt;property id=&quot;20300&quot; value=&quot;Slide 19 - &amp;quot;Fed’s Magical Balance Sheet&amp;quot;&quot;/&gt;&lt;property id=&quot;20307&quot; value=&quot;620&quot;/&gt;&lt;/object&gt;&lt;object type=&quot;3&quot; unique_id=&quot;22640&quot;&gt;&lt;property id=&quot;20148&quot; value=&quot;5&quot;/&gt;&lt;property id=&quot;20300&quot; value=&quot;Slide 21 - &amp;quot;Federal Reserve’s Asset Holdings&amp;quot;&quot;/&gt;&lt;property id=&quot;20307&quot; value=&quot;621&quot;/&gt;&lt;/object&gt;&lt;object type=&quot;3&quot; unique_id=&quot;22642&quot;&gt;&lt;property id=&quot;20148&quot; value=&quot;5&quot;/&gt;&lt;property id=&quot;20300&quot; value=&quot;Slide 22&quot;/&gt;&lt;property id=&quot;20307&quot; value=&quot;682&quot;/&gt;&lt;/object&gt;&lt;object type=&quot;3&quot; unique_id=&quot;22645&quot;&gt;&lt;property id=&quot;20148&quot; value=&quot;5&quot;/&gt;&lt;property id=&quot;20300&quot; value=&quot;Slide 3 - &amp;quot;Status of the National Economic Recovery&amp;quot;&quot;/&gt;&lt;property id=&quot;20307&quot; value=&quot;661&quot;/&gt;&lt;/object&gt;&lt;object type=&quot;3&quot; unique_id=&quot;22646&quot;&gt;&lt;property id=&quot;20148&quot; value=&quot;5&quot;/&gt;&lt;property id=&quot;20300&quot; value=&quot;Slide 4&quot;/&gt;&lt;property id=&quot;20307&quot; value=&quot;662&quot;/&gt;&lt;/object&gt;&lt;object type=&quot;3&quot; unique_id=&quot;22647&quot;&gt;&lt;property id=&quot;20148&quot; value=&quot;5&quot;/&gt;&lt;property id=&quot;20300&quot; value=&quot;Slide 5&quot;/&gt;&lt;property id=&quot;20307&quot; value=&quot;663&quot;/&gt;&lt;/object&gt;&lt;object type=&quot;3&quot; unique_id=&quot;22652&quot;&gt;&lt;property id=&quot;20148&quot; value=&quot;5&quot;/&gt;&lt;property id=&quot;20300&quot; value=&quot;Slide 9&quot;/&gt;&lt;property id=&quot;20307&quot; value=&quot;668&quot;/&gt;&lt;/object&gt;&lt;object type=&quot;3&quot; unique_id=&quot;28546&quot;&gt;&lt;property id=&quot;20148&quot; value=&quot;5&quot;/&gt;&lt;property id=&quot;20300&quot; value=&quot;Slide 24&quot;/&gt;&lt;property id=&quot;20307&quot; value=&quot;741&quot;/&gt;&lt;/object&gt;&lt;object type=&quot;3&quot; unique_id=&quot;39208&quot;&gt;&lt;property id=&quot;20148&quot; value=&quot;5&quot;/&gt;&lt;property id=&quot;20300&quot; value=&quot;Slide 8&quot;/&gt;&lt;property id=&quot;20307&quot; value=&quot;752&quot;/&gt;&lt;/object&gt;&lt;object type=&quot;3&quot; unique_id=&quot;43385&quot;&gt;&lt;property id=&quot;20148&quot; value=&quot;5&quot;/&gt;&lt;property id=&quot;20300&quot; value=&quot;Slide 20 - &amp;quot;Fed’s Magical Balance Sheet&amp;quot;&quot;/&gt;&lt;property id=&quot;20307&quot; value=&quot;786&quot;/&gt;&lt;/object&gt;&lt;object type=&quot;3&quot; unique_id=&quot;43386&quot;&gt;&lt;property id=&quot;20148&quot; value=&quot;5&quot;/&gt;&lt;property id=&quot;20300&quot; value=&quot;Slide 25 - &amp;quot;National Educational Attainment Trends&amp;quot;&quot;/&gt;&lt;property id=&quot;20307&quot; value=&quot;787&quot;/&gt;&lt;/object&gt;&lt;object type=&quot;3&quot; unique_id=&quot;43388&quot;&gt;&lt;property id=&quot;20148&quot; value=&quot;5&quot;/&gt;&lt;property id=&quot;20300&quot; value=&quot;Slide 34&quot;/&gt;&lt;property id=&quot;20307&quot; value=&quot;789&quot;/&gt;&lt;/object&gt;&lt;object type=&quot;3&quot; unique_id=&quot;43390&quot;&gt;&lt;property id=&quot;20148&quot; value=&quot;5&quot;/&gt;&lt;property id=&quot;20300&quot; value=&quot;Slide 37 - &amp;quot;Energy Markets&amp;quot;&quot;/&gt;&lt;property id=&quot;20307&quot; value=&quot;792&quot;/&gt;&lt;/object&gt;&lt;object type=&quot;3&quot; unique_id=&quot;43719&quot;&gt;&lt;property id=&quot;20148&quot; value=&quot;5&quot;/&gt;&lt;property id=&quot;20300&quot; value=&quot;Slide 38&quot;/&gt;&lt;property id=&quot;20307&quot; value=&quot;795&quot;/&gt;&lt;/object&gt;&lt;object type=&quot;3&quot; unique_id=&quot;43720&quot;&gt;&lt;property id=&quot;20148&quot; value=&quot;5&quot;/&gt;&lt;property id=&quot;20300&quot; value=&quot;Slide 51 - &amp;quot;That’s all, folks&amp;quot;&quot;/&gt;&lt;property id=&quot;20307&quot; value=&quot;796&quot;/&gt;&lt;/object&gt;&lt;object type=&quot;3&quot; unique_id=&quot;47416&quot;&gt;&lt;property id=&quot;20148&quot; value=&quot;5&quot;/&gt;&lt;property id=&quot;20300&quot; value=&quot;Slide 40&quot;/&gt;&lt;property id=&quot;20307&quot; value=&quot;805&quot;/&gt;&lt;/object&gt;&lt;object type=&quot;3&quot; unique_id=&quot;47679&quot;&gt;&lt;property id=&quot;20148&quot; value=&quot;5&quot;/&gt;&lt;property id=&quot;20300&quot; value=&quot;Slide 42&quot;/&gt;&lt;property id=&quot;20307&quot; value=&quot;807&quot;/&gt;&lt;/object&gt;&lt;object type=&quot;3&quot; unique_id=&quot;48310&quot;&gt;&lt;property id=&quot;20148&quot; value=&quot;5&quot;/&gt;&lt;property id=&quot;20300&quot; value=&quot;Slide 41&quot;/&gt;&lt;property id=&quot;20307&quot; value=&quot;810&quot;/&gt;&lt;/object&gt;&lt;object type=&quot;3&quot; unique_id=&quot;48625&quot;&gt;&lt;property id=&quot;20148&quot; value=&quot;5&quot;/&gt;&lt;property id=&quot;20300&quot; value=&quot;Slide 36&quot;/&gt;&lt;property id=&quot;20307&quot; value=&quot;812&quot;/&gt;&lt;/object&gt;&lt;object type=&quot;3&quot; unique_id=&quot;56888&quot;&gt;&lt;property id=&quot;20148&quot; value=&quot;5&quot;/&gt;&lt;property id=&quot;20300&quot; value=&quot;Slide 12&quot;/&gt;&lt;property id=&quot;20307&quot; value=&quot;813&quot;/&gt;&lt;/object&gt;&lt;object type=&quot;3&quot; unique_id=&quot;56889&quot;&gt;&lt;property id=&quot;20148&quot; value=&quot;5&quot;/&gt;&lt;property id=&quot;20300&quot; value=&quot;Slide 10&quot;/&gt;&lt;property id=&quot;20307&quot; value=&quot;814&quot;/&gt;&lt;/object&gt;&lt;object type=&quot;3&quot; unique_id=&quot;57007&quot;&gt;&lt;property id=&quot;20148&quot; value=&quot;5&quot;/&gt;&lt;property id=&quot;20300&quot; value=&quot;Slide 11&quot;/&gt;&lt;property id=&quot;20307&quot; value=&quot;815&quot;/&gt;&lt;/object&gt;&lt;object type=&quot;3&quot; unique_id=&quot;58288&quot;&gt;&lt;property id=&quot;20148&quot; value=&quot;5&quot;/&gt;&lt;property id=&quot;20300&quot; value=&quot;Slide 13&quot;/&gt;&lt;property id=&quot;20307&quot; value=&quot;817&quot;/&gt;&lt;/object&gt;&lt;object type=&quot;3&quot; unique_id=&quot;58289&quot;&gt;&lt;property id=&quot;20148&quot; value=&quot;5&quot;/&gt;&lt;property id=&quot;20300&quot; value=&quot;Slide 35&quot;/&gt;&lt;property id=&quot;20307&quot; value=&quot;818&quot;/&gt;&lt;/object&gt;&lt;object type=&quot;3&quot; unique_id=&quot;58290&quot;&gt;&lt;property id=&quot;20148&quot; value=&quot;5&quot;/&gt;&lt;property id=&quot;20300&quot; value=&quot;Slide 39&quot;/&gt;&lt;property id=&quot;20307&quot; value=&quot;819&quot;/&gt;&lt;/object&gt;&lt;object type=&quot;3&quot; unique_id=&quot;58637&quot;&gt;&lt;property id=&quot;20148&quot; value=&quot;5&quot;/&gt;&lt;property id=&quot;20300&quot; value=&quot;Slide 14 - &amp;quot;Commodity Markets&amp;quot;&quot;/&gt;&lt;property id=&quot;20307&quot; value=&quot;821&quot;/&gt;&lt;/object&gt;&lt;object type=&quot;3&quot; unique_id=&quot;58640&quot;&gt;&lt;property id=&quot;20148&quot; value=&quot;5&quot;/&gt;&lt;property id=&quot;20300&quot; value=&quot;Slide 15&quot;/&gt;&lt;property id=&quot;20307&quot; value=&quot;822&quot;/&gt;&lt;/object&gt;&lt;object type=&quot;3&quot; unique_id=&quot;58641&quot;&gt;&lt;property id=&quot;20148&quot; value=&quot;5&quot;/&gt;&lt;property id=&quot;20300&quot; value=&quot;Slide 16&quot;/&gt;&lt;property id=&quot;20307&quot; value=&quot;825&quot;/&gt;&lt;/object&gt;&lt;object type=&quot;3&quot; unique_id=&quot;58642&quot;&gt;&lt;property id=&quot;20148&quot; value=&quot;5&quot;/&gt;&lt;property id=&quot;20300&quot; value=&quot;Slide 17&quot;/&gt;&lt;property id=&quot;20307&quot; value=&quot;826&quot;/&gt;&lt;/object&gt;&lt;object type=&quot;3&quot; unique_id=&quot;58939&quot;&gt;&lt;property id=&quot;20148&quot; value=&quot;5&quot;/&gt;&lt;property id=&quot;20300&quot; value=&quot;Slide 43 - &amp;quot;Oklahoma’s Dwindling Tax Base&amp;quot;&quot;/&gt;&lt;property id=&quot;20307&quot; value=&quot;828&quot;/&gt;&lt;/object&gt;&lt;object type=&quot;3&quot; unique_id=&quot;58940&quot;&gt;&lt;property id=&quot;20148&quot; value=&quot;5&quot;/&gt;&lt;property id=&quot;20300&quot; value=&quot;Slide 44&quot;/&gt;&lt;property id=&quot;20307&quot; value=&quot;830&quot;/&gt;&lt;/object&gt;&lt;object type=&quot;3&quot; unique_id=&quot;59206&quot;&gt;&lt;property id=&quot;20148&quot; value=&quot;5&quot;/&gt;&lt;property id=&quot;20300&quot; value=&quot;Slide 47&quot;/&gt;&lt;property id=&quot;20307&quot; value=&quot;831&quot;/&gt;&lt;/object&gt;&lt;object type=&quot;3&quot; unique_id=&quot;59208&quot;&gt;&lt;property id=&quot;20148&quot; value=&quot;5&quot;/&gt;&lt;property id=&quot;20300&quot; value=&quot;Slide 46&quot;/&gt;&lt;property id=&quot;20307&quot; value=&quot;833&quot;/&gt;&lt;/object&gt;&lt;object type=&quot;3&quot; unique_id=&quot;59210&quot;&gt;&lt;property id=&quot;20148&quot; value=&quot;5&quot;/&gt;&lt;property id=&quot;20300&quot; value=&quot;Slide 6&quot;/&gt;&lt;property id=&quot;20307&quot; value=&quot;834&quot;/&gt;&lt;/object&gt;&lt;object type=&quot;3&quot; unique_id=&quot;59211&quot;&gt;&lt;property id=&quot;20148&quot; value=&quot;5&quot;/&gt;&lt;property id=&quot;20300&quot; value=&quot;Slide 23&quot;/&gt;&lt;property id=&quot;20307&quot; value=&quot;849&quot;/&gt;&lt;/object&gt;&lt;object type=&quot;3&quot; unique_id=&quot;59212&quot;&gt;&lt;property id=&quot;20148&quot; value=&quot;5&quot;/&gt;&lt;property id=&quot;20300&quot; value=&quot;Slide 26&quot;/&gt;&lt;property id=&quot;20307&quot; value=&quot;843&quot;/&gt;&lt;/object&gt;&lt;object type=&quot;3&quot; unique_id=&quot;59213&quot;&gt;&lt;property id=&quot;20148&quot; value=&quot;5&quot;/&gt;&lt;property id=&quot;20300&quot; value=&quot;Slide 27&quot;/&gt;&lt;property id=&quot;20307&quot; value=&quot;845&quot;/&gt;&lt;/object&gt;&lt;object type=&quot;3&quot; unique_id=&quot;59214&quot;&gt;&lt;property id=&quot;20148&quot; value=&quot;5&quot;/&gt;&lt;property id=&quot;20300&quot; value=&quot;Slide 28&quot;/&gt;&lt;property id=&quot;20307&quot; value=&quot;842&quot;/&gt;&lt;/object&gt;&lt;object type=&quot;3&quot; unique_id=&quot;59215&quot;&gt;&lt;property id=&quot;20148&quot; value=&quot;5&quot;/&gt;&lt;property id=&quot;20300&quot; value=&quot;Slide 29&quot;/&gt;&lt;property id=&quot;20307&quot; value=&quot;846&quot;/&gt;&lt;/object&gt;&lt;object type=&quot;3&quot; unique_id=&quot;59216&quot;&gt;&lt;property id=&quot;20148&quot; value=&quot;5&quot;/&gt;&lt;property id=&quot;20300&quot; value=&quot;Slide 30&quot;/&gt;&lt;property id=&quot;20307&quot; value=&quot;847&quot;/&gt;&lt;/object&gt;&lt;object type=&quot;3&quot; unique_id=&quot;59217&quot;&gt;&lt;property id=&quot;20148&quot; value=&quot;5&quot;/&gt;&lt;property id=&quot;20300&quot; value=&quot;Slide 31&quot;/&gt;&lt;property id=&quot;20307&quot; value=&quot;848&quot;/&gt;&lt;/object&gt;&lt;object type=&quot;3&quot; unique_id=&quot;59218&quot;&gt;&lt;property id=&quot;20148&quot; value=&quot;5&quot;/&gt;&lt;property id=&quot;20300&quot; value=&quot;Slide 32 - &amp;quot;Status of the Oklahoma Economy&amp;quot;&quot;/&gt;&lt;property id=&quot;20307&quot; value=&quot;838&quot;/&gt;&lt;/object&gt;&lt;object type=&quot;3&quot; unique_id=&quot;59219&quot;&gt;&lt;property id=&quot;20148&quot; value=&quot;5&quot;/&gt;&lt;property id=&quot;20300&quot; value=&quot;Slide 33&quot;/&gt;&lt;property id=&quot;20307&quot; value=&quot;839&quot;/&gt;&lt;/object&gt;&lt;object type=&quot;3&quot; unique_id=&quot;59220&quot;&gt;&lt;property id=&quot;20148&quot; value=&quot;5&quot;/&gt;&lt;property id=&quot;20300&quot; value=&quot;Slide 45&quot;/&gt;&lt;property id=&quot;20307&quot; value=&quot;837&quot;/&gt;&lt;/object&gt;&lt;object type=&quot;3&quot; unique_id=&quot;59221&quot;&gt;&lt;property id=&quot;20148&quot; value=&quot;5&quot;/&gt;&lt;property id=&quot;20300&quot; value=&quot;Slide 49&quot;/&gt;&lt;property id=&quot;20307&quot; value=&quot;851&quot;/&gt;&lt;/object&gt;&lt;object type=&quot;3&quot; unique_id=&quot;59222&quot;&gt;&lt;property id=&quot;20148&quot; value=&quot;5&quot;/&gt;&lt;property id=&quot;20300&quot; value=&quot;Slide 50&quot;/&gt;&lt;property id=&quot;20307&quot; value=&quot;850&quot;/&gt;&lt;/object&gt;&lt;/object&gt;&lt;object type=&quot;8&quot; unique_id=&quot;22802&quot;&gt;&lt;/object&gt;&lt;/object&gt;&lt;/database&gt;"/>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97306</TotalTime>
  <Words>1021</Words>
  <Application>Microsoft Office PowerPoint</Application>
  <PresentationFormat>On-screen Show (4:3)</PresentationFormat>
  <Paragraphs>126</Paragraphs>
  <Slides>30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Century Gothic</vt:lpstr>
      <vt:lpstr>Google Sans</vt:lpstr>
      <vt:lpstr>Lato</vt:lpstr>
      <vt:lpstr>Lucida Sans</vt:lpstr>
      <vt:lpstr>Mountain Top</vt:lpstr>
      <vt:lpstr>Office Theme</vt:lpstr>
      <vt:lpstr>OKC’s Economic Advance to the Future</vt:lpstr>
      <vt:lpstr>OKC Presentation Components</vt:lpstr>
      <vt:lpstr>A Celebration of MAPS Placemaking</vt:lpstr>
      <vt:lpstr>MAPS Programs: Stellar Design, Execution, and Stewardship</vt:lpstr>
      <vt:lpstr>MAPS 30th Year Celebration</vt:lpstr>
      <vt:lpstr>Differential Regional Economic Gains</vt:lpstr>
      <vt:lpstr>Differential Regional Economic Gains</vt:lpstr>
      <vt:lpstr>OKC’s Economic Base Results for OK County from the Quarterly Census of Employment and Wages (QCEW)</vt:lpstr>
      <vt:lpstr>PowerPoint Presentation</vt:lpstr>
      <vt:lpstr>Are Fossil Fuels “Dead Money?”</vt:lpstr>
      <vt:lpstr>PowerPoint Presentation</vt:lpstr>
      <vt:lpstr>PowerPoint Presentation</vt:lpstr>
      <vt:lpstr>PowerPoint Presentation</vt:lpstr>
      <vt:lpstr>Is a Recession Looming?</vt:lpstr>
      <vt:lpstr>Federal Deficit as Percentage of GDP</vt:lpstr>
      <vt:lpstr>CPI Headline Inflation: Yr/Yr % Change</vt:lpstr>
      <vt:lpstr>WTI:  West Texas Intermediate Crude Current Month Contract—Weekly High, Low, Close</vt:lpstr>
      <vt:lpstr>US Treasury Yields: 1977-2023</vt:lpstr>
      <vt:lpstr>10 Year US Treasury – Fed Funds</vt:lpstr>
      <vt:lpstr>Housing Price Indices</vt:lpstr>
      <vt:lpstr>Rent Measures Coming Down</vt:lpstr>
      <vt:lpstr>Household Sector Debt</vt:lpstr>
      <vt:lpstr>Mortgage Purchase Applications</vt:lpstr>
      <vt:lpstr>Pandemic-Era Excess Savings Drawdown</vt:lpstr>
      <vt:lpstr>Post Pandemic Job Growth</vt:lpstr>
      <vt:lpstr>Prime Working Age Population</vt:lpstr>
      <vt:lpstr>Conference Board Leading Economic Indicators</vt:lpstr>
      <vt:lpstr>Services Purchasing Managers Indicator (PMI)</vt:lpstr>
      <vt:lpstr>Suggested Future Emphasis Education and Workforce Development</vt:lpstr>
      <vt:lpstr>That’s all, folks!</vt:lpstr>
    </vt:vector>
  </TitlesOfParts>
  <Company>DPL,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Insights on Energy –  A Global Perspective   Challenges ahead   Dennis O’Brien</dc:title>
  <dc:creator>dplinc</dc:creator>
  <cp:lastModifiedBy>Dauffenbach, Robert C.</cp:lastModifiedBy>
  <cp:revision>1428</cp:revision>
  <cp:lastPrinted>2015-04-16T02:34:32Z</cp:lastPrinted>
  <dcterms:created xsi:type="dcterms:W3CDTF">2005-10-05T14:41:46Z</dcterms:created>
  <dcterms:modified xsi:type="dcterms:W3CDTF">2023-09-17T22:35:48Z</dcterms:modified>
</cp:coreProperties>
</file>